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68" r:id="rId2"/>
    <p:sldId id="269" r:id="rId3"/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7" r:id="rId14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  <a:srgbClr val="CC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>
      <p:cViewPr varScale="1">
        <p:scale>
          <a:sx n="95" d="100"/>
          <a:sy n="95" d="100"/>
        </p:scale>
        <p:origin x="126" y="10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Relationship Id="rId5" Type="http://schemas.openxmlformats.org/officeDocument/2006/relationships/image" Target="../media/image19.wmf"/><Relationship Id="rId4" Type="http://schemas.openxmlformats.org/officeDocument/2006/relationships/image" Target="../media/image18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Relationship Id="rId6" Type="http://schemas.openxmlformats.org/officeDocument/2006/relationships/image" Target="../media/image25.wmf"/><Relationship Id="rId5" Type="http://schemas.openxmlformats.org/officeDocument/2006/relationships/image" Target="../media/image24.wmf"/><Relationship Id="rId4" Type="http://schemas.openxmlformats.org/officeDocument/2006/relationships/image" Target="../media/image2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9084F3-5124-4B20-A6C6-EC6E977955BB}" type="datetimeFigureOut">
              <a:rPr lang="en-US" smtClean="0"/>
              <a:t>6/30/2013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F906B1-E09B-449B-B565-F2B4726DB6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0184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F906B1-E09B-449B-B565-F2B4726DB66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1979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CF0F2-8E24-46BE-BB6A-845B6B2E3C2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9261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1" y="246889"/>
            <a:ext cx="8532055" cy="4647614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7" y="325622"/>
            <a:ext cx="8306809" cy="233172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365155"/>
            <a:ext cx="7772400" cy="13716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2763774"/>
            <a:ext cx="7772400" cy="6858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87AF33-9E2B-4FA4-B7EA-B9B2BC24BA34}" type="datetimeFigureOut">
              <a:rPr lang="en-US" smtClean="0"/>
              <a:pPr/>
              <a:t>6/30/2013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648CCA8-FDD0-4DA2-8F89-FED5617395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3737610"/>
            <a:ext cx="8183880" cy="78867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397764"/>
            <a:ext cx="8183880" cy="3140964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87AF33-9E2B-4FA4-B7EA-B9B2BC24BA34}" type="datetimeFigureOut">
              <a:rPr lang="en-US" smtClean="0"/>
              <a:pPr/>
              <a:t>6/30/2013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648CCA8-FDD0-4DA2-8F89-FED5617395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1" y="246889"/>
            <a:ext cx="8532055" cy="4647614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7" y="325622"/>
            <a:ext cx="8306809" cy="3255997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3696462"/>
            <a:ext cx="8183880" cy="507492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4218363"/>
            <a:ext cx="8183880" cy="315468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87AF33-9E2B-4FA4-B7EA-B9B2BC24BA34}" type="datetimeFigureOut">
              <a:rPr lang="en-US" smtClean="0"/>
              <a:pPr/>
              <a:t>6/30/2013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648CCA8-FDD0-4DA2-8F89-FED5617395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397764"/>
            <a:ext cx="3931920" cy="329184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397764"/>
            <a:ext cx="3931920" cy="329184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87AF33-9E2B-4FA4-B7EA-B9B2BC24BA34}" type="datetimeFigureOut">
              <a:rPr lang="en-US" smtClean="0"/>
              <a:pPr/>
              <a:t>6/30/2013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648CCA8-FDD0-4DA2-8F89-FED5617395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3737610"/>
            <a:ext cx="8183880" cy="78867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434578"/>
            <a:ext cx="3931920" cy="59412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434578"/>
            <a:ext cx="3931920" cy="59412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085850"/>
            <a:ext cx="3931920" cy="261747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085850"/>
            <a:ext cx="3931920" cy="261747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87AF33-9E2B-4FA4-B7EA-B9B2BC24BA34}" type="datetimeFigureOut">
              <a:rPr lang="en-US" smtClean="0"/>
              <a:pPr/>
              <a:t>6/30/2013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648CCA8-FDD0-4DA2-8F89-FED5617395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87AF33-9E2B-4FA4-B7EA-B9B2BC24BA34}" type="datetimeFigureOut">
              <a:rPr lang="en-US" smtClean="0"/>
              <a:pPr/>
              <a:t>6/30/2013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648CCA8-FDD0-4DA2-8F89-FED5617395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1" y="246889"/>
            <a:ext cx="8532055" cy="4647614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87AF33-9E2B-4FA4-B7EA-B9B2BC24BA34}" type="datetimeFigureOut">
              <a:rPr lang="en-US" smtClean="0"/>
              <a:pPr/>
              <a:t>6/30/2013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648CCA8-FDD0-4DA2-8F89-FED5617395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400050"/>
            <a:ext cx="2971800" cy="6858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085852"/>
            <a:ext cx="2971800" cy="3154584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3" y="697608"/>
            <a:ext cx="4626159" cy="35433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87AF33-9E2B-4FA4-B7EA-B9B2BC24BA34}" type="datetimeFigureOut">
              <a:rPr lang="en-US" smtClean="0"/>
              <a:pPr/>
              <a:t>6/30/2013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648CCA8-FDD0-4DA2-8F89-FED5617395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1" y="246889"/>
            <a:ext cx="8532055" cy="4647614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1" y="325622"/>
            <a:ext cx="2324605" cy="325755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759042"/>
            <a:ext cx="8229600" cy="78867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400050"/>
            <a:ext cx="2240280" cy="315861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87AF33-9E2B-4FA4-B7EA-B9B2BC24BA34}" type="datetimeFigureOut">
              <a:rPr lang="en-US" smtClean="0"/>
              <a:pPr/>
              <a:t>6/30/2013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648CCA8-FDD0-4DA2-8F89-FED56173952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326826"/>
            <a:ext cx="5925312" cy="325755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3737610"/>
            <a:ext cx="8183880" cy="78867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397764"/>
            <a:ext cx="8183880" cy="3140964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87AF33-9E2B-4FA4-B7EA-B9B2BC24BA34}" type="datetimeFigureOut">
              <a:rPr lang="en-US" smtClean="0"/>
              <a:pPr/>
              <a:t>6/30/2013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648CCA8-FDD0-4DA2-8F89-FED5617395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00054"/>
            <a:ext cx="1981200" cy="394334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400052"/>
            <a:ext cx="5943600" cy="394335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87AF33-9E2B-4FA4-B7EA-B9B2BC24BA34}" type="datetimeFigureOut">
              <a:rPr lang="en-US" smtClean="0"/>
              <a:pPr/>
              <a:t>6/30/2013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648CCA8-FDD0-4DA2-8F89-FED5617395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1" y="246889"/>
            <a:ext cx="8532055" cy="4647614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7" y="325622"/>
            <a:ext cx="8306809" cy="41148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3739193"/>
            <a:ext cx="8183880" cy="78867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397764"/>
            <a:ext cx="8183880" cy="3140964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4583907"/>
            <a:ext cx="2286000" cy="273844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9287AF33-9E2B-4FA4-B7EA-B9B2BC24BA34}" type="datetimeFigureOut">
              <a:rPr lang="en-US" smtClean="0"/>
              <a:pPr/>
              <a:t>6/30/2013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4583907"/>
            <a:ext cx="2286000" cy="273844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4583907"/>
            <a:ext cx="457200" cy="273844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8648CCA8-FDD0-4DA2-8F89-FED56173952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gif"/><Relationship Id="rId5" Type="http://schemas.openxmlformats.org/officeDocument/2006/relationships/image" Target="../media/image5.gif"/><Relationship Id="rId4" Type="http://schemas.openxmlformats.org/officeDocument/2006/relationships/image" Target="../media/image4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7" Type="http://schemas.openxmlformats.org/officeDocument/2006/relationships/image" Target="../media/image12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jpg"/><Relationship Id="rId4" Type="http://schemas.openxmlformats.org/officeDocument/2006/relationships/image" Target="../media/image9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19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6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18.wmf"/><Relationship Id="rId4" Type="http://schemas.openxmlformats.org/officeDocument/2006/relationships/image" Target="../media/image15.wmf"/><Relationship Id="rId9" Type="http://schemas.openxmlformats.org/officeDocument/2006/relationships/oleObject" Target="../embeddings/oleObject4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wmf"/><Relationship Id="rId13" Type="http://schemas.openxmlformats.org/officeDocument/2006/relationships/oleObject" Target="../embeddings/oleObject11.bin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12" Type="http://schemas.openxmlformats.org/officeDocument/2006/relationships/image" Target="../media/image24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1.wmf"/><Relationship Id="rId11" Type="http://schemas.openxmlformats.org/officeDocument/2006/relationships/oleObject" Target="../embeddings/oleObject10.bin"/><Relationship Id="rId5" Type="http://schemas.openxmlformats.org/officeDocument/2006/relationships/oleObject" Target="../embeddings/oleObject7.bin"/><Relationship Id="rId10" Type="http://schemas.openxmlformats.org/officeDocument/2006/relationships/image" Target="../media/image23.wmf"/><Relationship Id="rId4" Type="http://schemas.openxmlformats.org/officeDocument/2006/relationships/image" Target="../media/image20.wmf"/><Relationship Id="rId9" Type="http://schemas.openxmlformats.org/officeDocument/2006/relationships/oleObject" Target="../embeddings/oleObject9.bin"/><Relationship Id="rId14" Type="http://schemas.openxmlformats.org/officeDocument/2006/relationships/image" Target="../media/image25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7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10" Type="http://schemas.openxmlformats.org/officeDocument/2006/relationships/image" Target="../media/image26.wmf"/><Relationship Id="rId9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2600" y="584764"/>
            <a:ext cx="624840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9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স্বাগতম</a:t>
            </a:r>
            <a:endParaRPr lang="en-US" sz="199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00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3426161"/>
            <a:ext cx="2390430" cy="31331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898618"/>
            <a:ext cx="666750" cy="6667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732255"/>
            <a:ext cx="666750" cy="6667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528" y="1531442"/>
            <a:ext cx="666750" cy="6667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51389"/>
            <a:ext cx="666750" cy="6667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6570" y="3866598"/>
            <a:ext cx="666750" cy="6667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6570" y="2700235"/>
            <a:ext cx="666750" cy="66675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1098" y="1499422"/>
            <a:ext cx="666750" cy="66675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6570" y="219369"/>
            <a:ext cx="666750" cy="66675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16" y="4038600"/>
            <a:ext cx="666750" cy="66675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8165" y="4038600"/>
            <a:ext cx="666750" cy="66675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6952" y="6328214"/>
            <a:ext cx="666750" cy="66675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989" y="4038600"/>
            <a:ext cx="666750" cy="66675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00" y="4038600"/>
            <a:ext cx="666750" cy="66675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4662" y="4038600"/>
            <a:ext cx="666750" cy="66675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3651" y="285638"/>
            <a:ext cx="666750" cy="66675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100" y="285638"/>
            <a:ext cx="666750" cy="66675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1924" y="285638"/>
            <a:ext cx="666750" cy="66675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0735" y="285638"/>
            <a:ext cx="666750" cy="66675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2597" y="285638"/>
            <a:ext cx="666750" cy="666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801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752" y="474875"/>
            <a:ext cx="8219941" cy="424037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847" y="1609576"/>
            <a:ext cx="482957" cy="44580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981" y="474876"/>
            <a:ext cx="8316532" cy="58763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8007" y="1609576"/>
            <a:ext cx="1968699" cy="147652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0572" y="428549"/>
            <a:ext cx="1806097" cy="11065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" name="TextBox 16"/>
          <p:cNvSpPr txBox="1"/>
          <p:nvPr/>
        </p:nvSpPr>
        <p:spPr>
          <a:xfrm>
            <a:off x="1110803" y="2414788"/>
            <a:ext cx="484889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350" dirty="0"/>
          </a:p>
        </p:txBody>
      </p:sp>
      <p:sp>
        <p:nvSpPr>
          <p:cNvPr id="3" name="TextBox 2"/>
          <p:cNvSpPr txBox="1"/>
          <p:nvPr/>
        </p:nvSpPr>
        <p:spPr>
          <a:xfrm>
            <a:off x="1941603" y="2460878"/>
            <a:ext cx="44045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1" dirty="0">
                <a:ln w="66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  <a:latin typeface="SutonnyIIE" pitchFamily="82" charset="0"/>
              </a:rPr>
              <a:t>সিনিয়র সহকারী শিক্ষক ( গণিত) </a:t>
            </a:r>
            <a:endParaRPr lang="en-US" sz="2400" b="1" dirty="0">
              <a:ln w="6600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dist="38100" dir="2700000" algn="tl" rotWithShape="0">
                  <a:schemeClr val="accent2"/>
                </a:outerShdw>
              </a:effectLst>
              <a:latin typeface="SutonnyIIE" pitchFamily="8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85581" y="2871452"/>
            <a:ext cx="798834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3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innerShdw blurRad="177800">
                    <a:schemeClr val="accent3">
                      <a:lumMod val="50000"/>
                    </a:schemeClr>
                  </a:innerShdw>
                </a:effectLst>
                <a:latin typeface="SutonnyIIE" pitchFamily="82" charset="0"/>
              </a:rPr>
              <a:t>মাধবপুর উচ্চ</a:t>
            </a:r>
            <a:r>
              <a:rPr lang="en-US" sz="33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innerShdw blurRad="177800">
                    <a:schemeClr val="accent3">
                      <a:lumMod val="50000"/>
                    </a:schemeClr>
                  </a:innerShdw>
                </a:effectLst>
                <a:latin typeface="SutonnyIIE" pitchFamily="82" charset="0"/>
              </a:rPr>
              <a:t> </a:t>
            </a:r>
            <a:r>
              <a:rPr lang="bn-BD" sz="33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innerShdw blurRad="177800">
                    <a:schemeClr val="accent3">
                      <a:lumMod val="50000"/>
                    </a:schemeClr>
                  </a:innerShdw>
                </a:effectLst>
                <a:latin typeface="SutonnyIIE" pitchFamily="82" charset="0"/>
              </a:rPr>
              <a:t>বিদ্যালয় , নলডাঙ্গা, নাটোর । </a:t>
            </a:r>
            <a:endParaRPr lang="en-US" sz="33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innerShdw blurRad="177800">
                  <a:schemeClr val="accent3">
                    <a:lumMod val="50000"/>
                  </a:schemeClr>
                </a:innerShdw>
              </a:effectLst>
              <a:latin typeface="SutonnyIIE" pitchFamily="8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453621" y="1899089"/>
            <a:ext cx="548165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3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66FF33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SutonnyIIE" pitchFamily="82" charset="0"/>
              </a:rPr>
              <a:t>মোঃ লিয়াকত আলী ( লিটন)  </a:t>
            </a:r>
            <a:endParaRPr lang="en-US" sz="33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66FF33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SutonnyIIE" pitchFamily="8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356669" y="981809"/>
            <a:ext cx="48703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b="1" dirty="0">
                <a:ln w="10160">
                  <a:solidFill>
                    <a:srgbClr val="FF0000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শিক্ষক পরিচিতি</a:t>
            </a:r>
            <a:endParaRPr lang="en-US" sz="5400" b="1" dirty="0">
              <a:ln w="10160">
                <a:solidFill>
                  <a:srgbClr val="FF0000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1597" y="3997607"/>
            <a:ext cx="8104251" cy="699577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sp>
        <p:nvSpPr>
          <p:cNvPr id="13" name="TextBox 12"/>
          <p:cNvSpPr txBox="1"/>
          <p:nvPr/>
        </p:nvSpPr>
        <p:spPr>
          <a:xfrm>
            <a:off x="550572" y="3497204"/>
            <a:ext cx="1610897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 anchor="b">
            <a:spAutoFit/>
          </a:bodyPr>
          <a:lstStyle/>
          <a:p>
            <a:r>
              <a:rPr lang="bn-BD" sz="2400" dirty="0"/>
              <a:t> </a:t>
            </a:r>
            <a:r>
              <a:rPr lang="en-US" sz="2800" dirty="0" err="1" smtClean="0"/>
              <a:t>অষ্টম</a:t>
            </a:r>
            <a:r>
              <a:rPr lang="bn-BD" sz="2800" dirty="0" smtClean="0"/>
              <a:t> </a:t>
            </a:r>
            <a:r>
              <a:rPr lang="bn-BD" sz="2400" dirty="0"/>
              <a:t>শ্রেণি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3776266" y="3530022"/>
            <a:ext cx="1806971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 anchor="b">
            <a:spAutoFit/>
          </a:bodyPr>
          <a:lstStyle/>
          <a:p>
            <a:r>
              <a:rPr lang="bn-BD" sz="2400" dirty="0"/>
              <a:t>বিষয়-গণিত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6900444" y="3517881"/>
            <a:ext cx="1472083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 anchor="b">
            <a:spAutoFit/>
          </a:bodyPr>
          <a:lstStyle/>
          <a:p>
            <a:r>
              <a:rPr lang="bn-BD" sz="2400" dirty="0" smtClean="0"/>
              <a:t>অধ্যায়-</a:t>
            </a:r>
            <a:r>
              <a:rPr lang="en-US" sz="2400" dirty="0" smtClean="0"/>
              <a:t> ২</a:t>
            </a:r>
            <a:endParaRPr lang="en-US" sz="2400" dirty="0"/>
          </a:p>
        </p:txBody>
      </p:sp>
      <p:sp>
        <p:nvSpPr>
          <p:cNvPr id="19" name="10-Point Star 18"/>
          <p:cNvSpPr/>
          <p:nvPr/>
        </p:nvSpPr>
        <p:spPr>
          <a:xfrm>
            <a:off x="5926572" y="3392049"/>
            <a:ext cx="724437" cy="690286"/>
          </a:xfrm>
          <a:prstGeom prst="star10">
            <a:avLst>
              <a:gd name="adj" fmla="val 13148"/>
              <a:gd name="hf" fmla="val 105146"/>
            </a:avLst>
          </a:prstGeom>
          <a:solidFill>
            <a:srgbClr val="FC2828"/>
          </a:solidFill>
          <a:ln>
            <a:noFill/>
          </a:ln>
          <a:effectLst>
            <a:glow rad="228600">
              <a:srgbClr val="00FF99">
                <a:alpha val="40000"/>
              </a:srgbClr>
            </a:glow>
            <a:innerShdw blurRad="114300">
              <a:prstClr val="black"/>
            </a:inn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350" dirty="0"/>
              <a:t>                </a:t>
            </a:r>
            <a:endParaRPr lang="en-US" sz="1350" dirty="0"/>
          </a:p>
        </p:txBody>
      </p:sp>
      <p:sp>
        <p:nvSpPr>
          <p:cNvPr id="21" name="10-Point Star 20"/>
          <p:cNvSpPr/>
          <p:nvPr/>
        </p:nvSpPr>
        <p:spPr>
          <a:xfrm>
            <a:off x="2547947" y="3389918"/>
            <a:ext cx="724437" cy="690286"/>
          </a:xfrm>
          <a:prstGeom prst="star10">
            <a:avLst>
              <a:gd name="adj" fmla="val 13148"/>
              <a:gd name="hf" fmla="val 105146"/>
            </a:avLst>
          </a:prstGeom>
          <a:solidFill>
            <a:srgbClr val="FC2828"/>
          </a:solidFill>
          <a:ln>
            <a:noFill/>
          </a:ln>
          <a:effectLst>
            <a:glow rad="228600">
              <a:srgbClr val="00FF99">
                <a:alpha val="40000"/>
              </a:srgbClr>
            </a:glow>
            <a:innerShdw blurRad="114300">
              <a:prstClr val="black"/>
            </a:inn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350" dirty="0"/>
              <a:t>    </a:t>
            </a:r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3119372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7" dur="250" autoRev="1" fill="remove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8" dur="250" autoRev="1" fill="remove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9" dur="250" autoRev="1" fill="remove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50" autoRev="1" fill="remove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2" dur="250" autoRev="1" fill="remove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3" dur="250" autoRev="1" fill="remove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4" dur="250" autoRev="1" fill="remove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250" autoRev="1" fill="remove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/>
      <p:bldP spid="12" grpId="0"/>
      <p:bldP spid="13" grpId="0" animBg="1"/>
      <p:bldP spid="14" grpId="0" animBg="1"/>
      <p:bldP spid="16" grpId="0" animBg="1"/>
      <p:bldP spid="19" grpId="0" animBg="1"/>
      <p:bldP spid="19" grpId="1" animBg="1"/>
      <p:bldP spid="21" grpId="0" animBg="1"/>
      <p:bldP spid="21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/>
          <p:cNvGrpSpPr/>
          <p:nvPr/>
        </p:nvGrpSpPr>
        <p:grpSpPr>
          <a:xfrm>
            <a:off x="457200" y="819150"/>
            <a:ext cx="1447800" cy="609601"/>
            <a:chOff x="381000" y="666750"/>
            <a:chExt cx="1447800" cy="838201"/>
          </a:xfrm>
        </p:grpSpPr>
        <p:sp>
          <p:nvSpPr>
            <p:cNvPr id="4" name="Rectangle 3"/>
            <p:cNvSpPr/>
            <p:nvPr/>
          </p:nvSpPr>
          <p:spPr>
            <a:xfrm>
              <a:off x="381000" y="666750"/>
              <a:ext cx="685800" cy="8382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26" name="Picture 2" descr="G:\Animation\68.gif"/>
            <p:cNvPicPr>
              <a:picLocks noChangeAspect="1" noChangeArrowheads="1" noCrop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57201" y="819150"/>
              <a:ext cx="549324" cy="685801"/>
            </a:xfrm>
            <a:prstGeom prst="rect">
              <a:avLst/>
            </a:prstGeom>
            <a:noFill/>
            <a:ln w="38100">
              <a:noFill/>
            </a:ln>
          </p:spPr>
        </p:pic>
        <p:pic>
          <p:nvPicPr>
            <p:cNvPr id="1027" name="Picture 3" descr="G:\Animation\101.gif"/>
            <p:cNvPicPr>
              <a:picLocks noChangeAspect="1" noChangeArrowheads="1" noCrop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139371" y="806450"/>
              <a:ext cx="551543" cy="446847"/>
            </a:xfrm>
            <a:prstGeom prst="rect">
              <a:avLst/>
            </a:prstGeom>
            <a:noFill/>
          </p:spPr>
        </p:pic>
        <p:sp>
          <p:nvSpPr>
            <p:cNvPr id="11" name="Rectangle 10"/>
            <p:cNvSpPr/>
            <p:nvPr/>
          </p:nvSpPr>
          <p:spPr>
            <a:xfrm>
              <a:off x="1066800" y="666750"/>
              <a:ext cx="762000" cy="8382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2514600" y="819150"/>
            <a:ext cx="1600200" cy="609600"/>
            <a:chOff x="2438400" y="666750"/>
            <a:chExt cx="1905000" cy="838200"/>
          </a:xfrm>
        </p:grpSpPr>
        <p:sp>
          <p:nvSpPr>
            <p:cNvPr id="12" name="Rectangle 11"/>
            <p:cNvSpPr/>
            <p:nvPr/>
          </p:nvSpPr>
          <p:spPr>
            <a:xfrm>
              <a:off x="2438400" y="666750"/>
              <a:ext cx="914400" cy="8382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3" name="Picture 2" descr="G:\Animation\68.gif"/>
            <p:cNvPicPr>
              <a:picLocks noChangeAspect="1" noChangeArrowheads="1" noCrop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514600" y="666750"/>
              <a:ext cx="709613" cy="674687"/>
            </a:xfrm>
            <a:prstGeom prst="rect">
              <a:avLst/>
            </a:prstGeom>
            <a:noFill/>
            <a:ln w="38100">
              <a:noFill/>
            </a:ln>
          </p:spPr>
        </p:pic>
        <p:pic>
          <p:nvPicPr>
            <p:cNvPr id="14" name="Picture 3" descr="G:\Animation\101.gif"/>
            <p:cNvPicPr>
              <a:picLocks noChangeAspect="1" noChangeArrowheads="1" noCrop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429000" y="742950"/>
              <a:ext cx="811213" cy="657225"/>
            </a:xfrm>
            <a:prstGeom prst="rect">
              <a:avLst/>
            </a:prstGeom>
            <a:noFill/>
          </p:spPr>
        </p:pic>
        <p:sp>
          <p:nvSpPr>
            <p:cNvPr id="15" name="Rectangle 14"/>
            <p:cNvSpPr/>
            <p:nvPr/>
          </p:nvSpPr>
          <p:spPr>
            <a:xfrm>
              <a:off x="3352800" y="666750"/>
              <a:ext cx="990600" cy="8382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4800600" y="819150"/>
            <a:ext cx="1600200" cy="609600"/>
            <a:chOff x="4495800" y="666750"/>
            <a:chExt cx="1905000" cy="838200"/>
          </a:xfrm>
        </p:grpSpPr>
        <p:sp>
          <p:nvSpPr>
            <p:cNvPr id="16" name="Rectangle 15"/>
            <p:cNvSpPr/>
            <p:nvPr/>
          </p:nvSpPr>
          <p:spPr>
            <a:xfrm>
              <a:off x="4495800" y="666750"/>
              <a:ext cx="914400" cy="8382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7" name="Picture 2" descr="G:\Animation\68.gif"/>
            <p:cNvPicPr>
              <a:picLocks noChangeAspect="1" noChangeArrowheads="1" noCrop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572000" y="666750"/>
              <a:ext cx="709613" cy="674687"/>
            </a:xfrm>
            <a:prstGeom prst="rect">
              <a:avLst/>
            </a:prstGeom>
            <a:noFill/>
            <a:ln w="38100">
              <a:noFill/>
            </a:ln>
          </p:spPr>
        </p:pic>
        <p:pic>
          <p:nvPicPr>
            <p:cNvPr id="18" name="Picture 3" descr="G:\Animation\101.gif"/>
            <p:cNvPicPr>
              <a:picLocks noChangeAspect="1" noChangeArrowheads="1" noCrop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486400" y="742950"/>
              <a:ext cx="811213" cy="657225"/>
            </a:xfrm>
            <a:prstGeom prst="rect">
              <a:avLst/>
            </a:prstGeom>
            <a:noFill/>
          </p:spPr>
        </p:pic>
        <p:sp>
          <p:nvSpPr>
            <p:cNvPr id="19" name="Rectangle 18"/>
            <p:cNvSpPr/>
            <p:nvPr/>
          </p:nvSpPr>
          <p:spPr>
            <a:xfrm>
              <a:off x="5410200" y="666750"/>
              <a:ext cx="990600" cy="8382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7010400" y="819150"/>
            <a:ext cx="1447800" cy="609600"/>
            <a:chOff x="6629400" y="666750"/>
            <a:chExt cx="1905000" cy="838200"/>
          </a:xfrm>
        </p:grpSpPr>
        <p:sp>
          <p:nvSpPr>
            <p:cNvPr id="20" name="Rectangle 19"/>
            <p:cNvSpPr/>
            <p:nvPr/>
          </p:nvSpPr>
          <p:spPr>
            <a:xfrm>
              <a:off x="6629400" y="666750"/>
              <a:ext cx="914400" cy="8382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1" name="Picture 2" descr="G:\Animation\68.gif"/>
            <p:cNvPicPr>
              <a:picLocks noChangeAspect="1" noChangeArrowheads="1" noCrop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705600" y="666750"/>
              <a:ext cx="709613" cy="674687"/>
            </a:xfrm>
            <a:prstGeom prst="rect">
              <a:avLst/>
            </a:prstGeom>
            <a:noFill/>
            <a:ln w="38100">
              <a:noFill/>
            </a:ln>
          </p:spPr>
        </p:pic>
        <p:pic>
          <p:nvPicPr>
            <p:cNvPr id="22" name="Picture 3" descr="G:\Animation\101.gif"/>
            <p:cNvPicPr>
              <a:picLocks noChangeAspect="1" noChangeArrowheads="1" noCrop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7620000" y="742950"/>
              <a:ext cx="811213" cy="657225"/>
            </a:xfrm>
            <a:prstGeom prst="rect">
              <a:avLst/>
            </a:prstGeom>
            <a:noFill/>
          </p:spPr>
        </p:pic>
        <p:sp>
          <p:nvSpPr>
            <p:cNvPr id="23" name="Rectangle 22"/>
            <p:cNvSpPr/>
            <p:nvPr/>
          </p:nvSpPr>
          <p:spPr>
            <a:xfrm>
              <a:off x="7543800" y="666750"/>
              <a:ext cx="990600" cy="8382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685800" y="1581151"/>
            <a:ext cx="1600200" cy="609600"/>
            <a:chOff x="2438400" y="666750"/>
            <a:chExt cx="1905000" cy="838200"/>
          </a:xfrm>
        </p:grpSpPr>
        <p:sp>
          <p:nvSpPr>
            <p:cNvPr id="29" name="Rectangle 28"/>
            <p:cNvSpPr/>
            <p:nvPr/>
          </p:nvSpPr>
          <p:spPr>
            <a:xfrm>
              <a:off x="2438400" y="666750"/>
              <a:ext cx="914400" cy="8382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0" name="Picture 2" descr="G:\Animation\68.gif"/>
            <p:cNvPicPr>
              <a:picLocks noChangeAspect="1" noChangeArrowheads="1" noCrop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514600" y="666750"/>
              <a:ext cx="709613" cy="674687"/>
            </a:xfrm>
            <a:prstGeom prst="rect">
              <a:avLst/>
            </a:prstGeom>
            <a:noFill/>
            <a:ln w="38100">
              <a:noFill/>
            </a:ln>
          </p:spPr>
        </p:pic>
        <p:pic>
          <p:nvPicPr>
            <p:cNvPr id="31" name="Picture 3" descr="G:\Animation\101.gif"/>
            <p:cNvPicPr>
              <a:picLocks noChangeAspect="1" noChangeArrowheads="1" noCrop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429000" y="742950"/>
              <a:ext cx="811213" cy="657225"/>
            </a:xfrm>
            <a:prstGeom prst="rect">
              <a:avLst/>
            </a:prstGeom>
            <a:noFill/>
          </p:spPr>
        </p:pic>
        <p:sp>
          <p:nvSpPr>
            <p:cNvPr id="32" name="Rectangle 31"/>
            <p:cNvSpPr/>
            <p:nvPr/>
          </p:nvSpPr>
          <p:spPr>
            <a:xfrm>
              <a:off x="3352800" y="666750"/>
              <a:ext cx="990600" cy="8382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6705600" y="1581151"/>
            <a:ext cx="1600200" cy="609600"/>
            <a:chOff x="2438400" y="666750"/>
            <a:chExt cx="1905000" cy="838200"/>
          </a:xfrm>
        </p:grpSpPr>
        <p:sp>
          <p:nvSpPr>
            <p:cNvPr id="34" name="Rectangle 33"/>
            <p:cNvSpPr/>
            <p:nvPr/>
          </p:nvSpPr>
          <p:spPr>
            <a:xfrm>
              <a:off x="2438400" y="666750"/>
              <a:ext cx="914400" cy="8382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5" name="Picture 2" descr="G:\Animation\68.gif"/>
            <p:cNvPicPr>
              <a:picLocks noChangeAspect="1" noChangeArrowheads="1" noCrop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514600" y="666750"/>
              <a:ext cx="709613" cy="674687"/>
            </a:xfrm>
            <a:prstGeom prst="rect">
              <a:avLst/>
            </a:prstGeom>
            <a:noFill/>
            <a:ln w="38100">
              <a:noFill/>
            </a:ln>
          </p:spPr>
        </p:pic>
        <p:pic>
          <p:nvPicPr>
            <p:cNvPr id="36" name="Picture 3" descr="G:\Animation\101.gif"/>
            <p:cNvPicPr>
              <a:picLocks noChangeAspect="1" noChangeArrowheads="1" noCrop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429000" y="742950"/>
              <a:ext cx="811213" cy="657225"/>
            </a:xfrm>
            <a:prstGeom prst="rect">
              <a:avLst/>
            </a:prstGeom>
            <a:noFill/>
          </p:spPr>
        </p:pic>
        <p:sp>
          <p:nvSpPr>
            <p:cNvPr id="37" name="Rectangle 36"/>
            <p:cNvSpPr/>
            <p:nvPr/>
          </p:nvSpPr>
          <p:spPr>
            <a:xfrm>
              <a:off x="3352800" y="666750"/>
              <a:ext cx="990600" cy="8382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8" name="Down Arrow Callout 37"/>
          <p:cNvSpPr/>
          <p:nvPr/>
        </p:nvSpPr>
        <p:spPr>
          <a:xfrm>
            <a:off x="1905000" y="895350"/>
            <a:ext cx="609600" cy="685800"/>
          </a:xfrm>
          <a:prstGeom prst="downArrowCallout">
            <a:avLst>
              <a:gd name="adj1" fmla="val 25000"/>
              <a:gd name="adj2" fmla="val 30263"/>
              <a:gd name="adj3" fmla="val 25000"/>
              <a:gd name="adj4" fmla="val 6497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Down Arrow Callout 38"/>
          <p:cNvSpPr/>
          <p:nvPr/>
        </p:nvSpPr>
        <p:spPr>
          <a:xfrm>
            <a:off x="6400800" y="895350"/>
            <a:ext cx="609600" cy="685800"/>
          </a:xfrm>
          <a:prstGeom prst="downArrowCallout">
            <a:avLst>
              <a:gd name="adj1" fmla="val 25000"/>
              <a:gd name="adj2" fmla="val 30263"/>
              <a:gd name="adj3" fmla="val 25000"/>
              <a:gd name="adj4" fmla="val 6497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1" name="Group 40"/>
          <p:cNvGrpSpPr/>
          <p:nvPr/>
        </p:nvGrpSpPr>
        <p:grpSpPr>
          <a:xfrm>
            <a:off x="558800" y="3486149"/>
            <a:ext cx="965200" cy="609601"/>
            <a:chOff x="381000" y="666750"/>
            <a:chExt cx="1447800" cy="838201"/>
          </a:xfrm>
        </p:grpSpPr>
        <p:sp>
          <p:nvSpPr>
            <p:cNvPr id="42" name="Rectangle 41"/>
            <p:cNvSpPr/>
            <p:nvPr/>
          </p:nvSpPr>
          <p:spPr>
            <a:xfrm>
              <a:off x="381000" y="666750"/>
              <a:ext cx="685800" cy="8382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3" name="Picture 2" descr="G:\Animation\68.gif"/>
            <p:cNvPicPr>
              <a:picLocks noChangeAspect="1" noChangeArrowheads="1" noCrop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57201" y="819150"/>
              <a:ext cx="549324" cy="685801"/>
            </a:xfrm>
            <a:prstGeom prst="rect">
              <a:avLst/>
            </a:prstGeom>
            <a:noFill/>
            <a:ln w="38100">
              <a:noFill/>
            </a:ln>
          </p:spPr>
        </p:pic>
        <p:pic>
          <p:nvPicPr>
            <p:cNvPr id="44" name="Picture 3" descr="G:\Animation\101.gif"/>
            <p:cNvPicPr>
              <a:picLocks noChangeAspect="1" noChangeArrowheads="1" noCrop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139371" y="806450"/>
              <a:ext cx="551543" cy="446847"/>
            </a:xfrm>
            <a:prstGeom prst="rect">
              <a:avLst/>
            </a:prstGeom>
            <a:noFill/>
          </p:spPr>
        </p:pic>
        <p:sp>
          <p:nvSpPr>
            <p:cNvPr id="45" name="Rectangle 44"/>
            <p:cNvSpPr/>
            <p:nvPr/>
          </p:nvSpPr>
          <p:spPr>
            <a:xfrm>
              <a:off x="1066800" y="666750"/>
              <a:ext cx="762000" cy="8382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1828800" y="3486149"/>
            <a:ext cx="1066800" cy="609600"/>
            <a:chOff x="2438400" y="666750"/>
            <a:chExt cx="1905000" cy="838200"/>
          </a:xfrm>
        </p:grpSpPr>
        <p:sp>
          <p:nvSpPr>
            <p:cNvPr id="47" name="Rectangle 46"/>
            <p:cNvSpPr/>
            <p:nvPr/>
          </p:nvSpPr>
          <p:spPr>
            <a:xfrm>
              <a:off x="2438400" y="666750"/>
              <a:ext cx="914400" cy="8382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8" name="Picture 2" descr="G:\Animation\68.gif"/>
            <p:cNvPicPr>
              <a:picLocks noChangeAspect="1" noChangeArrowheads="1" noCrop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514600" y="666750"/>
              <a:ext cx="709613" cy="674687"/>
            </a:xfrm>
            <a:prstGeom prst="rect">
              <a:avLst/>
            </a:prstGeom>
            <a:noFill/>
            <a:ln w="38100">
              <a:noFill/>
            </a:ln>
          </p:spPr>
        </p:pic>
        <p:pic>
          <p:nvPicPr>
            <p:cNvPr id="49" name="Picture 3" descr="G:\Animation\101.gif"/>
            <p:cNvPicPr>
              <a:picLocks noChangeAspect="1" noChangeArrowheads="1" noCrop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429000" y="742950"/>
              <a:ext cx="811213" cy="657225"/>
            </a:xfrm>
            <a:prstGeom prst="rect">
              <a:avLst/>
            </a:prstGeom>
            <a:noFill/>
          </p:spPr>
        </p:pic>
        <p:sp>
          <p:nvSpPr>
            <p:cNvPr id="50" name="Rectangle 49"/>
            <p:cNvSpPr/>
            <p:nvPr/>
          </p:nvSpPr>
          <p:spPr>
            <a:xfrm>
              <a:off x="3352800" y="666750"/>
              <a:ext cx="990600" cy="8382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3276600" y="3486149"/>
            <a:ext cx="1066800" cy="609600"/>
            <a:chOff x="2438400" y="666750"/>
            <a:chExt cx="1905000" cy="838200"/>
          </a:xfrm>
        </p:grpSpPr>
        <p:sp>
          <p:nvSpPr>
            <p:cNvPr id="52" name="Rectangle 51"/>
            <p:cNvSpPr/>
            <p:nvPr/>
          </p:nvSpPr>
          <p:spPr>
            <a:xfrm>
              <a:off x="2438400" y="666750"/>
              <a:ext cx="914400" cy="8382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3" name="Picture 2" descr="G:\Animation\68.gif"/>
            <p:cNvPicPr>
              <a:picLocks noChangeAspect="1" noChangeArrowheads="1" noCrop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514600" y="666750"/>
              <a:ext cx="709613" cy="674687"/>
            </a:xfrm>
            <a:prstGeom prst="rect">
              <a:avLst/>
            </a:prstGeom>
            <a:noFill/>
            <a:ln w="38100">
              <a:noFill/>
            </a:ln>
          </p:spPr>
        </p:pic>
        <p:pic>
          <p:nvPicPr>
            <p:cNvPr id="54" name="Picture 3" descr="G:\Animation\101.gif"/>
            <p:cNvPicPr>
              <a:picLocks noChangeAspect="1" noChangeArrowheads="1" noCrop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429000" y="742950"/>
              <a:ext cx="811213" cy="657225"/>
            </a:xfrm>
            <a:prstGeom prst="rect">
              <a:avLst/>
            </a:prstGeom>
            <a:noFill/>
          </p:spPr>
        </p:pic>
        <p:sp>
          <p:nvSpPr>
            <p:cNvPr id="55" name="Rectangle 54"/>
            <p:cNvSpPr/>
            <p:nvPr/>
          </p:nvSpPr>
          <p:spPr>
            <a:xfrm>
              <a:off x="3352800" y="666750"/>
              <a:ext cx="990600" cy="8382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4724400" y="3486149"/>
            <a:ext cx="1066800" cy="609600"/>
            <a:chOff x="4495800" y="666750"/>
            <a:chExt cx="1905000" cy="838200"/>
          </a:xfrm>
        </p:grpSpPr>
        <p:sp>
          <p:nvSpPr>
            <p:cNvPr id="57" name="Rectangle 56"/>
            <p:cNvSpPr/>
            <p:nvPr/>
          </p:nvSpPr>
          <p:spPr>
            <a:xfrm>
              <a:off x="4495800" y="666750"/>
              <a:ext cx="914400" cy="8382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8" name="Picture 2" descr="G:\Animation\68.gif"/>
            <p:cNvPicPr>
              <a:picLocks noChangeAspect="1" noChangeArrowheads="1" noCrop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572000" y="666750"/>
              <a:ext cx="709613" cy="674687"/>
            </a:xfrm>
            <a:prstGeom prst="rect">
              <a:avLst/>
            </a:prstGeom>
            <a:noFill/>
            <a:ln w="38100">
              <a:noFill/>
            </a:ln>
          </p:spPr>
        </p:pic>
        <p:pic>
          <p:nvPicPr>
            <p:cNvPr id="59" name="Picture 3" descr="G:\Animation\101.gif"/>
            <p:cNvPicPr>
              <a:picLocks noChangeAspect="1" noChangeArrowheads="1" noCrop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486400" y="742950"/>
              <a:ext cx="811213" cy="657225"/>
            </a:xfrm>
            <a:prstGeom prst="rect">
              <a:avLst/>
            </a:prstGeom>
            <a:noFill/>
          </p:spPr>
        </p:pic>
        <p:sp>
          <p:nvSpPr>
            <p:cNvPr id="60" name="Rectangle 59"/>
            <p:cNvSpPr/>
            <p:nvPr/>
          </p:nvSpPr>
          <p:spPr>
            <a:xfrm>
              <a:off x="5410200" y="666750"/>
              <a:ext cx="990600" cy="8382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6096000" y="3486149"/>
            <a:ext cx="1066800" cy="609600"/>
            <a:chOff x="4495800" y="666750"/>
            <a:chExt cx="1905000" cy="838200"/>
          </a:xfrm>
        </p:grpSpPr>
        <p:sp>
          <p:nvSpPr>
            <p:cNvPr id="62" name="Rectangle 61"/>
            <p:cNvSpPr/>
            <p:nvPr/>
          </p:nvSpPr>
          <p:spPr>
            <a:xfrm>
              <a:off x="4495800" y="666750"/>
              <a:ext cx="914400" cy="8382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3" name="Picture 2" descr="G:\Animation\68.gif"/>
            <p:cNvPicPr>
              <a:picLocks noChangeAspect="1" noChangeArrowheads="1" noCrop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572000" y="666750"/>
              <a:ext cx="709613" cy="674687"/>
            </a:xfrm>
            <a:prstGeom prst="rect">
              <a:avLst/>
            </a:prstGeom>
            <a:noFill/>
            <a:ln w="38100">
              <a:noFill/>
            </a:ln>
          </p:spPr>
        </p:pic>
        <p:pic>
          <p:nvPicPr>
            <p:cNvPr id="64" name="Picture 3" descr="G:\Animation\101.gif"/>
            <p:cNvPicPr>
              <a:picLocks noChangeAspect="1" noChangeArrowheads="1" noCrop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486400" y="742950"/>
              <a:ext cx="811213" cy="657225"/>
            </a:xfrm>
            <a:prstGeom prst="rect">
              <a:avLst/>
            </a:prstGeom>
            <a:noFill/>
          </p:spPr>
        </p:pic>
        <p:sp>
          <p:nvSpPr>
            <p:cNvPr id="65" name="Rectangle 64"/>
            <p:cNvSpPr/>
            <p:nvPr/>
          </p:nvSpPr>
          <p:spPr>
            <a:xfrm>
              <a:off x="5410200" y="666750"/>
              <a:ext cx="990600" cy="8382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7620000" y="3486149"/>
            <a:ext cx="1066800" cy="609600"/>
            <a:chOff x="4495800" y="666750"/>
            <a:chExt cx="1905000" cy="838200"/>
          </a:xfrm>
        </p:grpSpPr>
        <p:sp>
          <p:nvSpPr>
            <p:cNvPr id="67" name="Rectangle 66"/>
            <p:cNvSpPr/>
            <p:nvPr/>
          </p:nvSpPr>
          <p:spPr>
            <a:xfrm>
              <a:off x="4495800" y="666750"/>
              <a:ext cx="914400" cy="8382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8" name="Picture 2" descr="G:\Animation\68.gif"/>
            <p:cNvPicPr>
              <a:picLocks noChangeAspect="1" noChangeArrowheads="1" noCrop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572000" y="666750"/>
              <a:ext cx="709613" cy="674687"/>
            </a:xfrm>
            <a:prstGeom prst="rect">
              <a:avLst/>
            </a:prstGeom>
            <a:noFill/>
            <a:ln w="38100">
              <a:noFill/>
            </a:ln>
          </p:spPr>
        </p:pic>
        <p:pic>
          <p:nvPicPr>
            <p:cNvPr id="69" name="Picture 3" descr="G:\Animation\101.gif"/>
            <p:cNvPicPr>
              <a:picLocks noChangeAspect="1" noChangeArrowheads="1" noCrop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486400" y="742950"/>
              <a:ext cx="811213" cy="657225"/>
            </a:xfrm>
            <a:prstGeom prst="rect">
              <a:avLst/>
            </a:prstGeom>
            <a:noFill/>
          </p:spPr>
        </p:pic>
        <p:sp>
          <p:nvSpPr>
            <p:cNvPr id="70" name="Rectangle 69"/>
            <p:cNvSpPr/>
            <p:nvPr/>
          </p:nvSpPr>
          <p:spPr>
            <a:xfrm>
              <a:off x="5410200" y="666750"/>
              <a:ext cx="990600" cy="8382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1219200" y="4476750"/>
            <a:ext cx="965200" cy="609601"/>
            <a:chOff x="381000" y="666750"/>
            <a:chExt cx="1447800" cy="838201"/>
          </a:xfrm>
        </p:grpSpPr>
        <p:sp>
          <p:nvSpPr>
            <p:cNvPr id="72" name="Rectangle 71"/>
            <p:cNvSpPr/>
            <p:nvPr/>
          </p:nvSpPr>
          <p:spPr>
            <a:xfrm>
              <a:off x="381000" y="666750"/>
              <a:ext cx="685800" cy="8382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3" name="Picture 2" descr="G:\Animation\68.gif"/>
            <p:cNvPicPr>
              <a:picLocks noChangeAspect="1" noChangeArrowheads="1" noCrop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57201" y="819150"/>
              <a:ext cx="549324" cy="685801"/>
            </a:xfrm>
            <a:prstGeom prst="rect">
              <a:avLst/>
            </a:prstGeom>
            <a:noFill/>
            <a:ln w="38100">
              <a:noFill/>
            </a:ln>
          </p:spPr>
        </p:pic>
        <p:pic>
          <p:nvPicPr>
            <p:cNvPr id="74" name="Picture 3" descr="G:\Animation\101.gif"/>
            <p:cNvPicPr>
              <a:picLocks noChangeAspect="1" noChangeArrowheads="1" noCrop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139371" y="806450"/>
              <a:ext cx="551543" cy="446847"/>
            </a:xfrm>
            <a:prstGeom prst="rect">
              <a:avLst/>
            </a:prstGeom>
            <a:noFill/>
          </p:spPr>
        </p:pic>
        <p:sp>
          <p:nvSpPr>
            <p:cNvPr id="75" name="Rectangle 74"/>
            <p:cNvSpPr/>
            <p:nvPr/>
          </p:nvSpPr>
          <p:spPr>
            <a:xfrm>
              <a:off x="1066800" y="666750"/>
              <a:ext cx="762000" cy="8382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4114800" y="4476749"/>
            <a:ext cx="965200" cy="609601"/>
            <a:chOff x="381000" y="666750"/>
            <a:chExt cx="1447800" cy="838201"/>
          </a:xfrm>
        </p:grpSpPr>
        <p:sp>
          <p:nvSpPr>
            <p:cNvPr id="77" name="Rectangle 76"/>
            <p:cNvSpPr/>
            <p:nvPr/>
          </p:nvSpPr>
          <p:spPr>
            <a:xfrm>
              <a:off x="381000" y="666750"/>
              <a:ext cx="685800" cy="8382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8" name="Picture 2" descr="G:\Animation\68.gif"/>
            <p:cNvPicPr>
              <a:picLocks noChangeAspect="1" noChangeArrowheads="1" noCrop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57201" y="819150"/>
              <a:ext cx="549324" cy="685801"/>
            </a:xfrm>
            <a:prstGeom prst="rect">
              <a:avLst/>
            </a:prstGeom>
            <a:noFill/>
            <a:ln w="38100">
              <a:noFill/>
            </a:ln>
          </p:spPr>
        </p:pic>
        <p:pic>
          <p:nvPicPr>
            <p:cNvPr id="79" name="Picture 3" descr="G:\Animation\101.gif"/>
            <p:cNvPicPr>
              <a:picLocks noChangeAspect="1" noChangeArrowheads="1" noCrop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139371" y="806450"/>
              <a:ext cx="551543" cy="446847"/>
            </a:xfrm>
            <a:prstGeom prst="rect">
              <a:avLst/>
            </a:prstGeom>
            <a:noFill/>
          </p:spPr>
        </p:pic>
        <p:sp>
          <p:nvSpPr>
            <p:cNvPr id="80" name="Rectangle 79"/>
            <p:cNvSpPr/>
            <p:nvPr/>
          </p:nvSpPr>
          <p:spPr>
            <a:xfrm>
              <a:off x="1066800" y="666750"/>
              <a:ext cx="762000" cy="8382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1" name="Group 80"/>
          <p:cNvGrpSpPr/>
          <p:nvPr/>
        </p:nvGrpSpPr>
        <p:grpSpPr>
          <a:xfrm>
            <a:off x="6934200" y="4476749"/>
            <a:ext cx="965200" cy="609601"/>
            <a:chOff x="381000" y="666750"/>
            <a:chExt cx="1447800" cy="838201"/>
          </a:xfrm>
        </p:grpSpPr>
        <p:sp>
          <p:nvSpPr>
            <p:cNvPr id="82" name="Rectangle 81"/>
            <p:cNvSpPr/>
            <p:nvPr/>
          </p:nvSpPr>
          <p:spPr>
            <a:xfrm>
              <a:off x="381000" y="666750"/>
              <a:ext cx="685800" cy="8382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3" name="Picture 2" descr="G:\Animation\68.gif"/>
            <p:cNvPicPr>
              <a:picLocks noChangeAspect="1" noChangeArrowheads="1" noCrop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57201" y="819150"/>
              <a:ext cx="549324" cy="685801"/>
            </a:xfrm>
            <a:prstGeom prst="rect">
              <a:avLst/>
            </a:prstGeom>
            <a:noFill/>
            <a:ln w="38100">
              <a:noFill/>
            </a:ln>
          </p:spPr>
        </p:pic>
        <p:pic>
          <p:nvPicPr>
            <p:cNvPr id="84" name="Picture 3" descr="G:\Animation\101.gif"/>
            <p:cNvPicPr>
              <a:picLocks noChangeAspect="1" noChangeArrowheads="1" noCrop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139371" y="806450"/>
              <a:ext cx="551543" cy="446847"/>
            </a:xfrm>
            <a:prstGeom prst="rect">
              <a:avLst/>
            </a:prstGeom>
            <a:noFill/>
          </p:spPr>
        </p:pic>
        <p:sp>
          <p:nvSpPr>
            <p:cNvPr id="85" name="Rectangle 84"/>
            <p:cNvSpPr/>
            <p:nvPr/>
          </p:nvSpPr>
          <p:spPr>
            <a:xfrm>
              <a:off x="1066800" y="666750"/>
              <a:ext cx="762000" cy="8382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7" name="TextBox 86"/>
          <p:cNvSpPr txBox="1"/>
          <p:nvPr/>
        </p:nvSpPr>
        <p:spPr>
          <a:xfrm>
            <a:off x="-19685" y="125909"/>
            <a:ext cx="8610600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bn-BD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বছরে প্রতিজোড়া মাছে বৃদ্ধি পায় ১টি করে  মাছ </a:t>
            </a:r>
            <a:endParaRPr lang="en-US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2286000" y="1581150"/>
            <a:ext cx="4343400" cy="461665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400" b="1" cap="all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১ম বছর শেষে মাছ সংখ্যা কত ?</a:t>
            </a:r>
            <a:endParaRPr lang="en-US" sz="2400" b="1" cap="all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4171039" y="2710531"/>
            <a:ext cx="4332647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২য় বছর শেষে মাছ সংখ্যা কত ?</a:t>
            </a:r>
            <a:endParaRPr lang="en-US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90" name="Down Arrow Callout 89"/>
          <p:cNvSpPr/>
          <p:nvPr/>
        </p:nvSpPr>
        <p:spPr>
          <a:xfrm>
            <a:off x="1524000" y="4095750"/>
            <a:ext cx="304800" cy="381000"/>
          </a:xfrm>
          <a:prstGeom prst="downArrowCallout">
            <a:avLst>
              <a:gd name="adj1" fmla="val 25000"/>
              <a:gd name="adj2" fmla="val 25000"/>
              <a:gd name="adj3" fmla="val 20238"/>
              <a:gd name="adj4" fmla="val 6497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Down Arrow Callout 90"/>
          <p:cNvSpPr/>
          <p:nvPr/>
        </p:nvSpPr>
        <p:spPr>
          <a:xfrm>
            <a:off x="4343400" y="4095750"/>
            <a:ext cx="381000" cy="381000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6497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Down Arrow Callout 91"/>
          <p:cNvSpPr/>
          <p:nvPr/>
        </p:nvSpPr>
        <p:spPr>
          <a:xfrm>
            <a:off x="7162800" y="4019550"/>
            <a:ext cx="457200" cy="457200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6497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Rectangle 92"/>
          <p:cNvSpPr/>
          <p:nvPr/>
        </p:nvSpPr>
        <p:spPr>
          <a:xfrm>
            <a:off x="533400" y="3333750"/>
            <a:ext cx="8229600" cy="18097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5" name="Group 94"/>
          <p:cNvGrpSpPr/>
          <p:nvPr/>
        </p:nvGrpSpPr>
        <p:grpSpPr>
          <a:xfrm>
            <a:off x="457200" y="742950"/>
            <a:ext cx="8153400" cy="2133600"/>
            <a:chOff x="457200" y="742950"/>
            <a:chExt cx="8153400" cy="2133600"/>
          </a:xfrm>
        </p:grpSpPr>
        <p:sp>
          <p:nvSpPr>
            <p:cNvPr id="40" name="Down Arrow Callout 39"/>
            <p:cNvSpPr/>
            <p:nvPr/>
          </p:nvSpPr>
          <p:spPr>
            <a:xfrm>
              <a:off x="457200" y="742950"/>
              <a:ext cx="8153400" cy="2133600"/>
            </a:xfrm>
            <a:prstGeom prst="downArrowCallout">
              <a:avLst>
                <a:gd name="adj1" fmla="val 27256"/>
                <a:gd name="adj2" fmla="val 23237"/>
                <a:gd name="adj3" fmla="val 19925"/>
                <a:gd name="adj4" fmla="val 71885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4233672" y="2042815"/>
              <a:ext cx="63093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2800" b="1" dirty="0" smtClean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১২</a:t>
              </a:r>
              <a:endParaRPr lang="en-US" sz="2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</p:grpSp>
      <p:sp>
        <p:nvSpPr>
          <p:cNvPr id="96" name="TextBox 95"/>
          <p:cNvSpPr txBox="1"/>
          <p:nvPr/>
        </p:nvSpPr>
        <p:spPr>
          <a:xfrm>
            <a:off x="2590800" y="4171950"/>
            <a:ext cx="1066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১৮</a:t>
            </a:r>
            <a:endParaRPr lang="en-US" sz="4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457200" y="2419350"/>
            <a:ext cx="8305800" cy="76944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4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এখানে কোন ধরনের</a:t>
            </a:r>
            <a:r>
              <a:rPr lang="en-US" sz="4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 </a:t>
            </a:r>
            <a:r>
              <a:rPr lang="bn-BD" sz="4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বৃদ্ধি ঘটেছে ?</a:t>
            </a:r>
            <a:endParaRPr lang="en-US" sz="44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repeatCount="300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3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2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3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2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" dur="2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2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2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8" dur="2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2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5" presetClass="emp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6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6" grpId="0"/>
      <p:bldP spid="97" grpId="0" animBg="1"/>
      <p:bldP spid="97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438150"/>
            <a:ext cx="8305800" cy="92333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bn-BD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utonnyP" pitchFamily="2" charset="0"/>
              </a:rPr>
              <a:t>চক্রবৃদ্ধি মুনাফা </a:t>
            </a:r>
            <a:r>
              <a:rPr lang="en-US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utonnyP" pitchFamily="2" charset="0"/>
              </a:rPr>
              <a:t>: </a:t>
            </a:r>
            <a:r>
              <a:rPr lang="en-US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utonnyP" pitchFamily="2" charset="0"/>
              </a:rPr>
              <a:t>(</a:t>
            </a:r>
            <a:r>
              <a:rPr lang="en-US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Compound Profit)</a:t>
            </a:r>
            <a:endParaRPr lang="en-US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51104" y="1885950"/>
            <a:ext cx="8305800" cy="240065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en-US" sz="48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aroda" pitchFamily="2" charset="0"/>
              </a:rPr>
              <a:t>cÖwZ</a:t>
            </a:r>
            <a:r>
              <a:rPr lang="en-US" sz="48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aroda" pitchFamily="2" charset="0"/>
              </a:rPr>
              <a:t> </a:t>
            </a:r>
            <a:r>
              <a:rPr lang="en-US" sz="48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aroda" pitchFamily="2" charset="0"/>
              </a:rPr>
              <a:t>eQi</a:t>
            </a:r>
            <a:r>
              <a:rPr lang="en-US" sz="48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aroda" pitchFamily="2" charset="0"/>
              </a:rPr>
              <a:t> </a:t>
            </a:r>
            <a:r>
              <a:rPr lang="en-US" sz="48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aroda" pitchFamily="2" charset="0"/>
              </a:rPr>
              <a:t>e„w×cÖvß</a:t>
            </a:r>
            <a:r>
              <a:rPr lang="en-US" sz="48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aroda" pitchFamily="2" charset="0"/>
              </a:rPr>
              <a:t> </a:t>
            </a:r>
            <a:r>
              <a:rPr lang="en-US" sz="48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utonnyMJ" pitchFamily="2" charset="0"/>
              </a:rPr>
              <a:t>g~ja‡bi</a:t>
            </a:r>
            <a:r>
              <a:rPr lang="en-US" sz="48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en-US" sz="48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aroda" pitchFamily="2" charset="0"/>
              </a:rPr>
              <a:t>Ici</a:t>
            </a:r>
            <a:r>
              <a:rPr lang="en-US" sz="48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aroda" pitchFamily="2" charset="0"/>
              </a:rPr>
              <a:t> †h </a:t>
            </a:r>
            <a:r>
              <a:rPr lang="en-US" sz="48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aroda" pitchFamily="2" charset="0"/>
              </a:rPr>
              <a:t>gybvdv</a:t>
            </a:r>
            <a:r>
              <a:rPr lang="en-US" sz="48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aroda" pitchFamily="2" charset="0"/>
              </a:rPr>
              <a:t> </a:t>
            </a:r>
            <a:r>
              <a:rPr lang="en-US" sz="48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aroda" pitchFamily="2" charset="0"/>
              </a:rPr>
              <a:t>wnmve</a:t>
            </a:r>
            <a:r>
              <a:rPr lang="en-US" sz="48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aroda" pitchFamily="2" charset="0"/>
              </a:rPr>
              <a:t> </a:t>
            </a:r>
            <a:r>
              <a:rPr lang="en-US" sz="48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aroda" pitchFamily="2" charset="0"/>
              </a:rPr>
              <a:t>Kiv</a:t>
            </a:r>
            <a:r>
              <a:rPr lang="en-US" sz="48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aroda" pitchFamily="2" charset="0"/>
              </a:rPr>
              <a:t> </a:t>
            </a:r>
            <a:r>
              <a:rPr lang="en-US" sz="48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aroda" pitchFamily="2" charset="0"/>
              </a:rPr>
              <a:t>nq</a:t>
            </a:r>
            <a:r>
              <a:rPr lang="en-US" sz="48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aroda" pitchFamily="2" charset="0"/>
              </a:rPr>
              <a:t>, </a:t>
            </a:r>
            <a:r>
              <a:rPr lang="en-US" sz="48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aroda" pitchFamily="2" charset="0"/>
              </a:rPr>
              <a:t>Zv‡K</a:t>
            </a:r>
            <a:r>
              <a:rPr lang="en-US" sz="4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aroda" pitchFamily="2" charset="0"/>
              </a:rPr>
              <a:t> </a:t>
            </a:r>
            <a:r>
              <a:rPr lang="en-US" sz="48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aroda" pitchFamily="2" charset="0"/>
              </a:rPr>
              <a:t>e‡j</a:t>
            </a:r>
            <a:r>
              <a:rPr lang="en-US" sz="4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aroda" pitchFamily="2" charset="0"/>
              </a:rPr>
              <a:t> </a:t>
            </a:r>
            <a:r>
              <a:rPr lang="en-US" sz="48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aroda" pitchFamily="2" charset="0"/>
              </a:rPr>
              <a:t>P</a:t>
            </a:r>
            <a:r>
              <a:rPr lang="en-US" sz="54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aroda" pitchFamily="2" charset="0"/>
              </a:rPr>
              <a:t>ক্র</a:t>
            </a:r>
            <a:r>
              <a:rPr lang="en-US" sz="48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aroda" pitchFamily="2" charset="0"/>
              </a:rPr>
              <a:t>e„w</a:t>
            </a:r>
            <a:r>
              <a:rPr lang="en-US" sz="48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aroda" pitchFamily="2" charset="0"/>
              </a:rPr>
              <a:t>× </a:t>
            </a:r>
            <a:r>
              <a:rPr lang="en-US" sz="48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aroda" pitchFamily="2" charset="0"/>
              </a:rPr>
              <a:t>gybvdv</a:t>
            </a:r>
            <a:r>
              <a:rPr lang="en-US" sz="48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aroda" pitchFamily="2" charset="0"/>
              </a:rPr>
              <a:t>|</a:t>
            </a:r>
            <a:endParaRPr lang="en-US" sz="48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0" y="285750"/>
            <a:ext cx="6393097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bn-BD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utonnyMJ" pitchFamily="2" charset="0"/>
              </a:rPr>
              <a:t>পাঠ</a:t>
            </a:r>
            <a:r>
              <a:rPr lang="bn-BD" sz="7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utonnyMJ" pitchFamily="2" charset="0"/>
              </a:rPr>
              <a:t> </a:t>
            </a:r>
            <a:r>
              <a:rPr lang="en-US" sz="7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utonnyMJ" pitchFamily="2" charset="0"/>
              </a:rPr>
              <a:t>†</a:t>
            </a:r>
            <a:r>
              <a:rPr lang="en-US" sz="7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utonnyMJ" pitchFamily="2" charset="0"/>
              </a:rPr>
              <a:t>k‡l</a:t>
            </a:r>
            <a:r>
              <a:rPr lang="en-US" sz="7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utonnyMJ" pitchFamily="2" charset="0"/>
              </a:rPr>
              <a:t> </a:t>
            </a:r>
            <a:r>
              <a:rPr lang="en-US" sz="7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utonnyMJ" pitchFamily="2" charset="0"/>
              </a:rPr>
              <a:t>wk¶v</a:t>
            </a:r>
            <a:r>
              <a:rPr lang="en-US" sz="7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utonnyMJ" pitchFamily="2" charset="0"/>
              </a:rPr>
              <a:t>_©xiv-</a:t>
            </a:r>
            <a:endParaRPr lang="en-US" sz="7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SutonnyMJ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4800" y="1486079"/>
            <a:ext cx="8458200" cy="34778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742950" indent="-742950" algn="just">
              <a:buFont typeface="+mj-lt"/>
              <a:buAutoNum type="arabicPeriod"/>
            </a:pPr>
            <a:r>
              <a:rPr lang="en-US" sz="4400" dirty="0">
                <a:solidFill>
                  <a:srgbClr val="231F20"/>
                </a:solidFill>
                <a:latin typeface="Wingdings-Regular"/>
              </a:rPr>
              <a:t> </a:t>
            </a:r>
            <a:r>
              <a:rPr lang="en-US" sz="4400" dirty="0" err="1" smtClean="0">
                <a:solidFill>
                  <a:srgbClr val="231F20"/>
                </a:solidFill>
                <a:latin typeface="Saroda" pitchFamily="2" charset="0"/>
              </a:rPr>
              <a:t>Pক্রe„w</a:t>
            </a:r>
            <a:r>
              <a:rPr lang="en-US" sz="4400" dirty="0">
                <a:solidFill>
                  <a:srgbClr val="231F20"/>
                </a:solidFill>
                <a:latin typeface="Saroda" pitchFamily="2" charset="0"/>
              </a:rPr>
              <a:t>× </a:t>
            </a:r>
            <a:r>
              <a:rPr lang="en-US" sz="4400" dirty="0" err="1">
                <a:solidFill>
                  <a:srgbClr val="231F20"/>
                </a:solidFill>
                <a:latin typeface="Saroda" pitchFamily="2" charset="0"/>
              </a:rPr>
              <a:t>gybvdvi</a:t>
            </a:r>
            <a:r>
              <a:rPr lang="en-US" sz="4400" dirty="0">
                <a:solidFill>
                  <a:srgbClr val="231F20"/>
                </a:solidFill>
                <a:latin typeface="Saroda" pitchFamily="2" charset="0"/>
              </a:rPr>
              <a:t> </a:t>
            </a:r>
            <a:r>
              <a:rPr lang="en-US" sz="4400" dirty="0" err="1">
                <a:solidFill>
                  <a:srgbClr val="231F20"/>
                </a:solidFill>
                <a:latin typeface="Saroda" pitchFamily="2" charset="0"/>
              </a:rPr>
              <a:t>nvi</a:t>
            </a:r>
            <a:r>
              <a:rPr lang="en-US" sz="4400" dirty="0">
                <a:solidFill>
                  <a:srgbClr val="231F20"/>
                </a:solidFill>
                <a:latin typeface="Saroda" pitchFamily="2" charset="0"/>
              </a:rPr>
              <a:t> </a:t>
            </a:r>
            <a:r>
              <a:rPr lang="en-US" sz="4400" dirty="0" err="1">
                <a:solidFill>
                  <a:srgbClr val="231F20"/>
                </a:solidFill>
                <a:latin typeface="Saroda" pitchFamily="2" charset="0"/>
              </a:rPr>
              <a:t>e¨vL¨v</a:t>
            </a:r>
            <a:r>
              <a:rPr lang="en-US" sz="4400" dirty="0">
                <a:solidFill>
                  <a:srgbClr val="231F20"/>
                </a:solidFill>
                <a:latin typeface="Saroda" pitchFamily="2" charset="0"/>
              </a:rPr>
              <a:t> </a:t>
            </a:r>
            <a:r>
              <a:rPr lang="en-US" sz="4400" dirty="0" err="1">
                <a:solidFill>
                  <a:srgbClr val="231F20"/>
                </a:solidFill>
                <a:latin typeface="Saroda" pitchFamily="2" charset="0"/>
              </a:rPr>
              <a:t>Ki‡Z</a:t>
            </a:r>
            <a:r>
              <a:rPr lang="en-US" sz="4400" dirty="0">
                <a:solidFill>
                  <a:srgbClr val="231F20"/>
                </a:solidFill>
                <a:latin typeface="Saroda" pitchFamily="2" charset="0"/>
              </a:rPr>
              <a:t> </a:t>
            </a:r>
            <a:r>
              <a:rPr lang="en-US" sz="4400" dirty="0" err="1">
                <a:solidFill>
                  <a:srgbClr val="231F20"/>
                </a:solidFill>
                <a:latin typeface="Saroda" pitchFamily="2" charset="0"/>
              </a:rPr>
              <a:t>cvi‡e</a:t>
            </a:r>
            <a:r>
              <a:rPr lang="en-US" sz="4400" dirty="0">
                <a:solidFill>
                  <a:srgbClr val="231F20"/>
                </a:solidFill>
                <a:latin typeface="Saroda" pitchFamily="2" charset="0"/>
              </a:rPr>
              <a:t> </a:t>
            </a:r>
            <a:r>
              <a:rPr lang="en-US" sz="4400" dirty="0" err="1">
                <a:solidFill>
                  <a:srgbClr val="231F20"/>
                </a:solidFill>
                <a:latin typeface="Saroda" pitchFamily="2" charset="0"/>
              </a:rPr>
              <a:t>Ges</a:t>
            </a:r>
            <a:r>
              <a:rPr lang="en-US" sz="4400" dirty="0">
                <a:solidFill>
                  <a:srgbClr val="231F20"/>
                </a:solidFill>
                <a:latin typeface="Saroda" pitchFamily="2" charset="0"/>
              </a:rPr>
              <a:t> G </a:t>
            </a:r>
            <a:r>
              <a:rPr lang="en-US" sz="4400" dirty="0" err="1" smtClean="0">
                <a:solidFill>
                  <a:srgbClr val="231F20"/>
                </a:solidFill>
                <a:latin typeface="Saroda" pitchFamily="2" charset="0"/>
              </a:rPr>
              <a:t>msক্রান্ত</a:t>
            </a:r>
            <a:r>
              <a:rPr lang="en-US" sz="4400" dirty="0" smtClean="0">
                <a:solidFill>
                  <a:srgbClr val="231F20"/>
                </a:solidFill>
                <a:latin typeface="SutonnyMJ" pitchFamily="2" charset="0"/>
              </a:rPr>
              <a:t> </a:t>
            </a:r>
            <a:r>
              <a:rPr lang="en-US" sz="4400" dirty="0" err="1">
                <a:solidFill>
                  <a:srgbClr val="231F20"/>
                </a:solidFill>
                <a:latin typeface="Saroda" pitchFamily="2" charset="0"/>
              </a:rPr>
              <a:t>mgm¨v</a:t>
            </a:r>
            <a:r>
              <a:rPr lang="en-US" sz="4400" dirty="0">
                <a:solidFill>
                  <a:srgbClr val="231F20"/>
                </a:solidFill>
                <a:latin typeface="Saroda" pitchFamily="2" charset="0"/>
              </a:rPr>
              <a:t> </a:t>
            </a:r>
            <a:r>
              <a:rPr lang="en-US" sz="4400" dirty="0" err="1">
                <a:solidFill>
                  <a:srgbClr val="231F20"/>
                </a:solidFill>
                <a:latin typeface="Saroda" pitchFamily="2" charset="0"/>
              </a:rPr>
              <a:t>mgvavb</a:t>
            </a:r>
            <a:r>
              <a:rPr lang="en-US" sz="4400" dirty="0">
                <a:solidFill>
                  <a:srgbClr val="231F20"/>
                </a:solidFill>
                <a:latin typeface="Saroda" pitchFamily="2" charset="0"/>
              </a:rPr>
              <a:t> </a:t>
            </a:r>
            <a:r>
              <a:rPr lang="en-US" sz="4400" dirty="0" err="1">
                <a:solidFill>
                  <a:srgbClr val="231F20"/>
                </a:solidFill>
                <a:latin typeface="Saroda" pitchFamily="2" charset="0"/>
              </a:rPr>
              <a:t>Ki‡Z</a:t>
            </a:r>
            <a:r>
              <a:rPr lang="en-US" sz="4400" dirty="0">
                <a:solidFill>
                  <a:srgbClr val="231F20"/>
                </a:solidFill>
                <a:latin typeface="Saroda" pitchFamily="2" charset="0"/>
              </a:rPr>
              <a:t> </a:t>
            </a:r>
            <a:r>
              <a:rPr lang="en-US" sz="4400" dirty="0" err="1">
                <a:solidFill>
                  <a:srgbClr val="231F20"/>
                </a:solidFill>
                <a:latin typeface="Saroda" pitchFamily="2" charset="0"/>
              </a:rPr>
              <a:t>cvi‡e</a:t>
            </a:r>
            <a:r>
              <a:rPr lang="en-US" sz="4400" dirty="0">
                <a:solidFill>
                  <a:srgbClr val="231F20"/>
                </a:solidFill>
                <a:latin typeface="Saroda" pitchFamily="2" charset="0"/>
              </a:rPr>
              <a:t>|</a:t>
            </a:r>
          </a:p>
          <a:p>
            <a:pPr marL="742950" indent="-742950" algn="just">
              <a:buFont typeface="+mj-lt"/>
              <a:buAutoNum type="arabicPeriod"/>
            </a:pPr>
            <a:r>
              <a:rPr lang="en-US" sz="4400" dirty="0">
                <a:solidFill>
                  <a:srgbClr val="231F20"/>
                </a:solidFill>
                <a:latin typeface="Wingdings-Regular"/>
              </a:rPr>
              <a:t> </a:t>
            </a:r>
            <a:r>
              <a:rPr lang="en-US" sz="4400" dirty="0" err="1">
                <a:solidFill>
                  <a:srgbClr val="231F20"/>
                </a:solidFill>
                <a:latin typeface="Saroda" pitchFamily="2" charset="0"/>
              </a:rPr>
              <a:t>e¨vs‡Ki</a:t>
            </a:r>
            <a:r>
              <a:rPr lang="en-US" sz="4400" dirty="0">
                <a:solidFill>
                  <a:srgbClr val="231F20"/>
                </a:solidFill>
                <a:latin typeface="Saroda" pitchFamily="2" charset="0"/>
              </a:rPr>
              <a:t> </a:t>
            </a:r>
            <a:r>
              <a:rPr lang="en-US" sz="4400" dirty="0" err="1">
                <a:solidFill>
                  <a:srgbClr val="231F20"/>
                </a:solidFill>
                <a:latin typeface="Saroda" pitchFamily="2" charset="0"/>
              </a:rPr>
              <a:t>wnmve</a:t>
            </a:r>
            <a:r>
              <a:rPr lang="en-US" sz="4400" dirty="0">
                <a:solidFill>
                  <a:srgbClr val="231F20"/>
                </a:solidFill>
                <a:latin typeface="Saroda" pitchFamily="2" charset="0"/>
              </a:rPr>
              <a:t> </a:t>
            </a:r>
            <a:r>
              <a:rPr lang="en-US" sz="4400" dirty="0" err="1">
                <a:solidFill>
                  <a:srgbClr val="231F20"/>
                </a:solidFill>
                <a:latin typeface="Saroda" pitchFamily="2" charset="0"/>
              </a:rPr>
              <a:t>weeiYx</a:t>
            </a:r>
            <a:r>
              <a:rPr lang="en-US" sz="4400" dirty="0">
                <a:solidFill>
                  <a:srgbClr val="231F20"/>
                </a:solidFill>
                <a:latin typeface="Saroda" pitchFamily="2" charset="0"/>
              </a:rPr>
              <a:t> </a:t>
            </a:r>
            <a:r>
              <a:rPr lang="en-US" sz="4400" dirty="0" err="1">
                <a:solidFill>
                  <a:srgbClr val="231F20"/>
                </a:solidFill>
                <a:latin typeface="Saroda" pitchFamily="2" charset="0"/>
              </a:rPr>
              <a:t>eyS‡Z</a:t>
            </a:r>
            <a:r>
              <a:rPr lang="en-US" sz="4400" dirty="0">
                <a:solidFill>
                  <a:srgbClr val="231F20"/>
                </a:solidFill>
                <a:latin typeface="Saroda" pitchFamily="2" charset="0"/>
              </a:rPr>
              <a:t> I </a:t>
            </a:r>
            <a:r>
              <a:rPr lang="en-US" sz="4400" dirty="0" err="1">
                <a:solidFill>
                  <a:srgbClr val="231F20"/>
                </a:solidFill>
                <a:latin typeface="Saroda" pitchFamily="2" charset="0"/>
              </a:rPr>
              <a:t>e¨vL¨v</a:t>
            </a:r>
            <a:r>
              <a:rPr lang="en-US" sz="4400" dirty="0">
                <a:solidFill>
                  <a:srgbClr val="231F20"/>
                </a:solidFill>
                <a:latin typeface="Saroda" pitchFamily="2" charset="0"/>
              </a:rPr>
              <a:t> </a:t>
            </a:r>
            <a:r>
              <a:rPr lang="en-US" sz="4400" dirty="0" err="1">
                <a:solidFill>
                  <a:srgbClr val="231F20"/>
                </a:solidFill>
                <a:latin typeface="Saroda" pitchFamily="2" charset="0"/>
              </a:rPr>
              <a:t>Ki‡Z</a:t>
            </a:r>
            <a:r>
              <a:rPr lang="en-US" sz="4400" dirty="0">
                <a:solidFill>
                  <a:srgbClr val="231F20"/>
                </a:solidFill>
                <a:latin typeface="Saroda" pitchFamily="2" charset="0"/>
              </a:rPr>
              <a:t> </a:t>
            </a:r>
            <a:r>
              <a:rPr lang="en-US" sz="4400" dirty="0" err="1">
                <a:solidFill>
                  <a:srgbClr val="231F20"/>
                </a:solidFill>
                <a:latin typeface="Saroda" pitchFamily="2" charset="0"/>
              </a:rPr>
              <a:t>cvi‡e</a:t>
            </a:r>
            <a:r>
              <a:rPr lang="en-US" sz="4400" dirty="0">
                <a:solidFill>
                  <a:srgbClr val="231F20"/>
                </a:solidFill>
                <a:latin typeface="Saroda" pitchFamily="2" charset="0"/>
              </a:rPr>
              <a:t>|</a:t>
            </a:r>
            <a:endParaRPr 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285750"/>
            <a:ext cx="8458200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just"/>
            <a:r>
              <a:rPr lang="bn-BD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তোমাদের বিদ্যালয়ে বর্তমান ছাত্র সংখ্যা ১০০০ জন । প্রতি বছর ১০% হারে ছাত্র বৃদ্ধিপেলে ৩ বছর পর বিদ্যালয়ে ছাত্র সংখ্যা  কত হবে ? </a:t>
            </a:r>
            <a:endParaRPr lang="en-US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139700">
                  <a:schemeClr val="accent4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1962150"/>
            <a:ext cx="152400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b="1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সমাধান </a:t>
            </a:r>
            <a:endParaRPr lang="en-US" sz="3200" b="1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1995488" y="2190750"/>
          <a:ext cx="67056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1" name="Equation" r:id="rId3" imgW="2793960" imgH="190440" progId="Equation.3">
                  <p:embed/>
                </p:oleObj>
              </mc:Choice>
              <mc:Fallback>
                <p:oleObj name="Equation" r:id="rId3" imgW="2793960" imgH="1904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95488" y="2190750"/>
                        <a:ext cx="67056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4402138" y="2647950"/>
          <a:ext cx="4065587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2" name="Equation" r:id="rId5" imgW="1358640" imgH="203040" progId="Equation.3">
                  <p:embed/>
                </p:oleObj>
              </mc:Choice>
              <mc:Fallback>
                <p:oleObj name="Equation" r:id="rId5" imgW="1358640" imgH="20304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02138" y="2647950"/>
                        <a:ext cx="4065587" cy="609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194342" y="3257550"/>
          <a:ext cx="8721058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3" name="Equation" r:id="rId7" imgW="3873240" imgH="203040" progId="Equation.3">
                  <p:embed/>
                </p:oleObj>
              </mc:Choice>
              <mc:Fallback>
                <p:oleObj name="Equation" r:id="rId7" imgW="3873240" imgH="2030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4342" y="3257550"/>
                        <a:ext cx="8721058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3352800" y="3638550"/>
          <a:ext cx="4170892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4" name="Equation" r:id="rId9" imgW="1587240" imgH="203040" progId="Equation.3">
                  <p:embed/>
                </p:oleObj>
              </mc:Choice>
              <mc:Fallback>
                <p:oleObj name="Equation" r:id="rId9" imgW="1587240" imgH="20304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2800" y="3638550"/>
                        <a:ext cx="4170892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3035300" y="4095750"/>
          <a:ext cx="4237038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5" name="Equation" r:id="rId11" imgW="1269720" imgH="228600" progId="Equation.3">
                  <p:embed/>
                </p:oleObj>
              </mc:Choice>
              <mc:Fallback>
                <p:oleObj name="Equation" r:id="rId11" imgW="1269720" imgH="22860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35300" y="4095750"/>
                        <a:ext cx="4237038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71438" y="180975"/>
          <a:ext cx="9036050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0" name="Equation" r:id="rId3" imgW="4012920" imgH="228600" progId="Equation.3">
                  <p:embed/>
                </p:oleObj>
              </mc:Choice>
              <mc:Fallback>
                <p:oleObj name="Equation" r:id="rId3" imgW="4012920" imgH="2286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438" y="180975"/>
                        <a:ext cx="9036050" cy="514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" name="Object 2"/>
          <p:cNvGraphicFramePr>
            <a:graphicFrameLocks noChangeAspect="1"/>
          </p:cNvGraphicFramePr>
          <p:nvPr/>
        </p:nvGraphicFramePr>
        <p:xfrm>
          <a:off x="3124200" y="1200150"/>
          <a:ext cx="46609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1" name="Equation" r:id="rId5" imgW="1269720" imgH="228600" progId="Equation.3">
                  <p:embed/>
                </p:oleObj>
              </mc:Choice>
              <mc:Fallback>
                <p:oleObj name="Equation" r:id="rId5" imgW="1269720" imgH="2286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1200150"/>
                        <a:ext cx="4660900" cy="838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" name="Group 6"/>
          <p:cNvGrpSpPr/>
          <p:nvPr/>
        </p:nvGrpSpPr>
        <p:grpSpPr>
          <a:xfrm>
            <a:off x="1941512" y="1976169"/>
            <a:ext cx="6745288" cy="843509"/>
            <a:chOff x="3084513" y="1371600"/>
            <a:chExt cx="5715000" cy="712788"/>
          </a:xfrm>
        </p:grpSpPr>
        <p:graphicFrame>
          <p:nvGraphicFramePr>
            <p:cNvPr id="8" name="Object 2"/>
            <p:cNvGraphicFramePr>
              <a:graphicFrameLocks noChangeAspect="1"/>
            </p:cNvGraphicFramePr>
            <p:nvPr/>
          </p:nvGraphicFramePr>
          <p:xfrm>
            <a:off x="3084513" y="1371600"/>
            <a:ext cx="5715000" cy="7127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72" name="Equation" r:id="rId7" imgW="1828800" imgH="228600" progId="Equation.3">
                    <p:embed/>
                  </p:oleObj>
                </mc:Choice>
                <mc:Fallback>
                  <p:oleObj name="Equation" r:id="rId7" imgW="1828800" imgH="228600" progId="Equation.3">
                    <p:embed/>
                    <p:pic>
                      <p:nvPicPr>
                        <p:cNvPr id="0" name="Picture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84513" y="1371600"/>
                          <a:ext cx="5715000" cy="71278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" name="TextBox 8"/>
            <p:cNvSpPr txBox="1"/>
            <p:nvPr/>
          </p:nvSpPr>
          <p:spPr>
            <a:xfrm flipH="1">
              <a:off x="6497962" y="1509513"/>
              <a:ext cx="1295400" cy="4941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3200" b="1" dirty="0" smtClean="0"/>
                <a:t>বৃদ্ধির</a:t>
              </a:r>
              <a:endParaRPr lang="en-US" sz="3200" b="1" dirty="0"/>
            </a:p>
          </p:txBody>
        </p:sp>
      </p:grpSp>
      <p:graphicFrame>
        <p:nvGraphicFramePr>
          <p:cNvPr id="10" name="Object 2"/>
          <p:cNvGraphicFramePr>
            <a:graphicFrameLocks noChangeAspect="1"/>
          </p:cNvGraphicFramePr>
          <p:nvPr/>
        </p:nvGraphicFramePr>
        <p:xfrm>
          <a:off x="3200400" y="666753"/>
          <a:ext cx="4572000" cy="6276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3" name="Equation" r:id="rId9" imgW="1663560" imgH="228600" progId="Equation.3">
                  <p:embed/>
                </p:oleObj>
              </mc:Choice>
              <mc:Fallback>
                <p:oleObj name="Equation" r:id="rId9" imgW="1663560" imgH="22860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666753"/>
                        <a:ext cx="4572000" cy="62768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2" name="Group 11"/>
          <p:cNvGrpSpPr/>
          <p:nvPr/>
        </p:nvGrpSpPr>
        <p:grpSpPr>
          <a:xfrm>
            <a:off x="609600" y="2876550"/>
            <a:ext cx="6324600" cy="923330"/>
            <a:chOff x="228600" y="3096220"/>
            <a:chExt cx="6324600" cy="923330"/>
          </a:xfrm>
        </p:grpSpPr>
        <p:graphicFrame>
          <p:nvGraphicFramePr>
            <p:cNvPr id="4" name="Object 2"/>
            <p:cNvGraphicFramePr>
              <a:graphicFrameLocks noChangeAspect="1"/>
            </p:cNvGraphicFramePr>
            <p:nvPr/>
          </p:nvGraphicFramePr>
          <p:xfrm>
            <a:off x="3733800" y="3097122"/>
            <a:ext cx="2819400" cy="9224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74" name="Equation" r:id="rId11" imgW="698400" imgH="228600" progId="Equation.3">
                    <p:embed/>
                  </p:oleObj>
                </mc:Choice>
                <mc:Fallback>
                  <p:oleObj name="Equation" r:id="rId11" imgW="698400" imgH="228600" progId="Equation.3">
                    <p:embed/>
                    <p:pic>
                      <p:nvPicPr>
                        <p:cNvPr id="0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33800" y="3097122"/>
                          <a:ext cx="2819400" cy="92242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" name="TextBox 10"/>
            <p:cNvSpPr txBox="1"/>
            <p:nvPr/>
          </p:nvSpPr>
          <p:spPr>
            <a:xfrm>
              <a:off x="228600" y="3096220"/>
              <a:ext cx="34290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3600" dirty="0" smtClean="0">
                  <a:ln w="0"/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sym typeface="Symbol" panose="05050102010706020507" pitchFamily="18" charset="2"/>
                </a:rPr>
                <a:t></a:t>
              </a:r>
              <a:r>
                <a:rPr lang="bn-BD" sz="3600" dirty="0" smtClean="0">
                  <a:ln w="0"/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চক্রবৃদ্ধিমূল</a:t>
              </a:r>
              <a:r>
                <a:rPr lang="bn-BD" sz="5400" dirty="0" smtClean="0">
                  <a:ln w="0"/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 </a:t>
              </a:r>
              <a:r>
                <a:rPr lang="en-US" sz="5400" dirty="0" smtClean="0">
                  <a:ln w="0"/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C</a:t>
              </a:r>
              <a:endParaRPr lang="en-US" sz="54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533400" y="3799881"/>
            <a:ext cx="7696200" cy="902250"/>
            <a:chOff x="164406" y="3166700"/>
            <a:chExt cx="6975714" cy="1001483"/>
          </a:xfrm>
        </p:grpSpPr>
        <p:graphicFrame>
          <p:nvGraphicFramePr>
            <p:cNvPr id="14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269853485"/>
                </p:ext>
              </p:extLst>
            </p:nvPr>
          </p:nvGraphicFramePr>
          <p:xfrm>
            <a:off x="2916470" y="3166700"/>
            <a:ext cx="4223650" cy="8525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75" name="Equation" r:id="rId13" imgW="939600" imgH="228600" progId="Equation.3">
                    <p:embed/>
                  </p:oleObj>
                </mc:Choice>
                <mc:Fallback>
                  <p:oleObj name="Equation" r:id="rId13" imgW="939600" imgH="2286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16470" y="3166700"/>
                          <a:ext cx="4223650" cy="852563"/>
                        </a:xfrm>
                        <a:prstGeom prst="rect">
                          <a:avLst/>
                        </a:prstGeom>
                        <a:noFill/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" name="TextBox 14"/>
            <p:cNvSpPr txBox="1"/>
            <p:nvPr/>
          </p:nvSpPr>
          <p:spPr>
            <a:xfrm>
              <a:off x="164406" y="3314115"/>
              <a:ext cx="2992391" cy="8540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3200" dirty="0" smtClean="0">
                  <a:ln w="0"/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sym typeface="Symbol" panose="05050102010706020507" pitchFamily="18" charset="2"/>
                </a:rPr>
                <a:t></a:t>
              </a:r>
              <a:r>
                <a:rPr lang="bn-BD" sz="3200" dirty="0" smtClean="0">
                  <a:ln w="0"/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চক্রবৃদ্ধি</a:t>
              </a:r>
              <a:r>
                <a:rPr lang="en-US" sz="3200" dirty="0" smtClean="0">
                  <a:ln w="0"/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 </a:t>
              </a:r>
              <a:r>
                <a:rPr lang="en-US" sz="4400" dirty="0" err="1" smtClean="0">
                  <a:ln w="0"/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মুনাফা</a:t>
              </a:r>
              <a:r>
                <a:rPr lang="en-US" sz="4400" dirty="0" smtClean="0">
                  <a:ln w="0"/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 </a:t>
              </a:r>
              <a:endParaRPr lang="en-US" sz="66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76400" y="200620"/>
            <a:ext cx="609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 smtClean="0">
                <a:ln w="0"/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সূত্র</a:t>
            </a:r>
            <a:r>
              <a:rPr lang="en-US" sz="5400" dirty="0" smtClean="0">
                <a:ln w="0"/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5400" dirty="0" err="1" smtClean="0">
                <a:ln w="0"/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প্রয়োগে</a:t>
            </a:r>
            <a:r>
              <a:rPr lang="en-US" sz="5400" dirty="0" smtClean="0">
                <a:ln w="0"/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5400" dirty="0" err="1" smtClean="0">
                <a:ln w="0"/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সমাধান</a:t>
            </a:r>
            <a:r>
              <a:rPr lang="en-US" sz="5400" dirty="0" smtClean="0">
                <a:ln w="0"/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5400" dirty="0" err="1" smtClean="0">
                <a:ln w="0"/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কিরঃ</a:t>
            </a:r>
            <a:r>
              <a:rPr lang="en-US" sz="5400" dirty="0" smtClean="0">
                <a:ln w="0"/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</a:t>
            </a:r>
            <a:endParaRPr lang="en-US" sz="5400" dirty="0">
              <a:ln w="0"/>
              <a:effectLst>
                <a:glow rad="101600">
                  <a:schemeClr val="accent6">
                    <a:satMod val="175000"/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81000" y="1047750"/>
            <a:ext cx="8382000" cy="120032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just"/>
            <a:r>
              <a:rPr lang="en-US" sz="3600" b="1" dirty="0" err="1">
                <a:ln/>
                <a:solidFill>
                  <a:srgbClr val="7030A0"/>
                </a:solidFill>
                <a:latin typeface="Saroda" pitchFamily="2" charset="0"/>
              </a:rPr>
              <a:t>evwl©K</a:t>
            </a:r>
            <a:r>
              <a:rPr lang="en-US" sz="3600" b="1" dirty="0">
                <a:ln/>
                <a:solidFill>
                  <a:srgbClr val="7030A0"/>
                </a:solidFill>
                <a:latin typeface="Saroda" pitchFamily="2" charset="0"/>
              </a:rPr>
              <a:t> </a:t>
            </a:r>
            <a:r>
              <a:rPr lang="en-US" sz="3600" b="1" dirty="0" err="1">
                <a:ln/>
                <a:solidFill>
                  <a:srgbClr val="7030A0"/>
                </a:solidFill>
                <a:latin typeface="Saroda" pitchFamily="2" charset="0"/>
              </a:rPr>
              <a:t>kZKiv</a:t>
            </a:r>
            <a:r>
              <a:rPr lang="en-US" sz="3600" b="1" dirty="0">
                <a:ln/>
                <a:solidFill>
                  <a:srgbClr val="7030A0"/>
                </a:solidFill>
                <a:latin typeface="Saroda" pitchFamily="2" charset="0"/>
              </a:rPr>
              <a:t> 10 </a:t>
            </a:r>
            <a:r>
              <a:rPr lang="en-US" sz="3600" b="1" dirty="0" err="1">
                <a:ln/>
                <a:solidFill>
                  <a:srgbClr val="7030A0"/>
                </a:solidFill>
                <a:latin typeface="Saroda" pitchFamily="2" charset="0"/>
              </a:rPr>
              <a:t>UvKv</a:t>
            </a:r>
            <a:r>
              <a:rPr lang="en-US" sz="3600" b="1" dirty="0">
                <a:ln/>
                <a:solidFill>
                  <a:srgbClr val="7030A0"/>
                </a:solidFill>
                <a:latin typeface="Saroda" pitchFamily="2" charset="0"/>
              </a:rPr>
              <a:t> </a:t>
            </a:r>
            <a:r>
              <a:rPr lang="en-US" sz="3600" b="1" dirty="0" err="1">
                <a:ln/>
                <a:solidFill>
                  <a:srgbClr val="7030A0"/>
                </a:solidFill>
                <a:latin typeface="Saroda" pitchFamily="2" charset="0"/>
              </a:rPr>
              <a:t>gybvdvq</a:t>
            </a:r>
            <a:r>
              <a:rPr lang="en-US" sz="3600" b="1" dirty="0">
                <a:ln/>
                <a:solidFill>
                  <a:srgbClr val="7030A0"/>
                </a:solidFill>
                <a:latin typeface="Saroda" pitchFamily="2" charset="0"/>
              </a:rPr>
              <a:t> 5000 </a:t>
            </a:r>
            <a:r>
              <a:rPr lang="en-US" sz="3600" b="1" dirty="0" err="1">
                <a:ln/>
                <a:solidFill>
                  <a:srgbClr val="7030A0"/>
                </a:solidFill>
                <a:latin typeface="Saroda" pitchFamily="2" charset="0"/>
              </a:rPr>
              <a:t>UvKvi</a:t>
            </a:r>
            <a:r>
              <a:rPr lang="en-US" sz="3600" b="1" dirty="0">
                <a:ln/>
                <a:solidFill>
                  <a:srgbClr val="7030A0"/>
                </a:solidFill>
                <a:latin typeface="Saroda" pitchFamily="2" charset="0"/>
              </a:rPr>
              <a:t> 3 </a:t>
            </a:r>
            <a:r>
              <a:rPr lang="en-US" sz="3600" b="1" dirty="0" err="1">
                <a:ln/>
                <a:solidFill>
                  <a:srgbClr val="7030A0"/>
                </a:solidFill>
                <a:latin typeface="Saroda" pitchFamily="2" charset="0"/>
              </a:rPr>
              <a:t>eQ‡ii</a:t>
            </a:r>
            <a:r>
              <a:rPr lang="en-US" sz="3600" b="1" dirty="0">
                <a:ln/>
                <a:solidFill>
                  <a:srgbClr val="7030A0"/>
                </a:solidFill>
                <a:latin typeface="Saroda" pitchFamily="2" charset="0"/>
              </a:rPr>
              <a:t> </a:t>
            </a:r>
            <a:r>
              <a:rPr lang="en-US" sz="3600" b="1" dirty="0" err="1">
                <a:ln/>
                <a:solidFill>
                  <a:srgbClr val="7030A0"/>
                </a:solidFill>
                <a:latin typeface="Saroda" pitchFamily="2" charset="0"/>
              </a:rPr>
              <a:t>mij</a:t>
            </a:r>
            <a:r>
              <a:rPr lang="en-US" sz="3600" b="1" dirty="0">
                <a:ln/>
                <a:solidFill>
                  <a:srgbClr val="7030A0"/>
                </a:solidFill>
                <a:latin typeface="Saroda" pitchFamily="2" charset="0"/>
              </a:rPr>
              <a:t> </a:t>
            </a:r>
            <a:r>
              <a:rPr lang="en-US" sz="3600" b="1" dirty="0" err="1">
                <a:ln/>
                <a:solidFill>
                  <a:srgbClr val="7030A0"/>
                </a:solidFill>
                <a:latin typeface="Saroda" pitchFamily="2" charset="0"/>
              </a:rPr>
              <a:t>gybvdv</a:t>
            </a:r>
            <a:r>
              <a:rPr lang="en-US" sz="3600" b="1" dirty="0">
                <a:ln/>
                <a:solidFill>
                  <a:srgbClr val="7030A0"/>
                </a:solidFill>
                <a:latin typeface="Saroda" pitchFamily="2" charset="0"/>
              </a:rPr>
              <a:t> I </a:t>
            </a:r>
            <a:r>
              <a:rPr lang="en-US" sz="3600" b="1" dirty="0" err="1" smtClean="0">
                <a:ln/>
                <a:solidFill>
                  <a:srgbClr val="7030A0"/>
                </a:solidFill>
                <a:latin typeface="Saroda" pitchFamily="2" charset="0"/>
              </a:rPr>
              <a:t>Pক্রe„w</a:t>
            </a:r>
            <a:r>
              <a:rPr lang="en-US" sz="3600" b="1" dirty="0">
                <a:ln/>
                <a:solidFill>
                  <a:srgbClr val="7030A0"/>
                </a:solidFill>
                <a:latin typeface="Saroda" pitchFamily="2" charset="0"/>
              </a:rPr>
              <a:t>× </a:t>
            </a:r>
            <a:r>
              <a:rPr lang="en-US" sz="3600" b="1" dirty="0" err="1">
                <a:ln/>
                <a:solidFill>
                  <a:srgbClr val="7030A0"/>
                </a:solidFill>
                <a:latin typeface="Saroda" pitchFamily="2" charset="0"/>
              </a:rPr>
              <a:t>gybvdvi</a:t>
            </a:r>
            <a:r>
              <a:rPr lang="en-US" sz="3600" b="1" dirty="0">
                <a:ln/>
                <a:solidFill>
                  <a:srgbClr val="7030A0"/>
                </a:solidFill>
                <a:latin typeface="Saroda" pitchFamily="2" charset="0"/>
              </a:rPr>
              <a:t> </a:t>
            </a:r>
            <a:r>
              <a:rPr lang="en-US" sz="3600" b="1" dirty="0" err="1">
                <a:ln/>
                <a:solidFill>
                  <a:srgbClr val="7030A0"/>
                </a:solidFill>
                <a:latin typeface="Saroda" pitchFamily="2" charset="0"/>
              </a:rPr>
              <a:t>cv_©</a:t>
            </a:r>
            <a:r>
              <a:rPr lang="en-US" sz="3600" b="1" dirty="0" err="1" smtClean="0">
                <a:ln/>
                <a:solidFill>
                  <a:srgbClr val="7030A0"/>
                </a:solidFill>
                <a:latin typeface="Saroda" pitchFamily="2" charset="0"/>
              </a:rPr>
              <a:t>K</a:t>
            </a:r>
            <a:r>
              <a:rPr lang="en-US" sz="3600" b="1" dirty="0" smtClean="0">
                <a:ln/>
                <a:solidFill>
                  <a:srgbClr val="7030A0"/>
                </a:solidFill>
                <a:latin typeface="Saroda" pitchFamily="2" charset="0"/>
              </a:rPr>
              <a:t>¨ KZ </a:t>
            </a:r>
            <a:r>
              <a:rPr lang="en-US" sz="3600" b="1" dirty="0" err="1">
                <a:ln/>
                <a:solidFill>
                  <a:srgbClr val="7030A0"/>
                </a:solidFill>
                <a:latin typeface="Saroda" pitchFamily="2" charset="0"/>
              </a:rPr>
              <a:t>n‡e</a:t>
            </a:r>
            <a:r>
              <a:rPr lang="en-US" sz="3600" b="1" dirty="0">
                <a:ln/>
                <a:solidFill>
                  <a:srgbClr val="7030A0"/>
                </a:solidFill>
                <a:latin typeface="Saroda" pitchFamily="2" charset="0"/>
              </a:rPr>
              <a:t> ?</a:t>
            </a:r>
            <a:endParaRPr lang="en-US" sz="3600" b="1" dirty="0">
              <a:ln/>
              <a:solidFill>
                <a:srgbClr val="7030A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2245291"/>
            <a:ext cx="2209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/>
              <a:t>আমরা</a:t>
            </a:r>
            <a:r>
              <a:rPr lang="en-US" sz="4000" dirty="0" smtClean="0"/>
              <a:t> </a:t>
            </a:r>
            <a:r>
              <a:rPr lang="en-US" sz="4000" dirty="0" err="1" smtClean="0"/>
              <a:t>জানি</a:t>
            </a:r>
            <a:r>
              <a:rPr lang="en-US" sz="4000" dirty="0" smtClean="0"/>
              <a:t>,</a:t>
            </a:r>
            <a:endParaRPr lang="en-US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838200" y="2890951"/>
                <a:ext cx="2882584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3200" dirty="0" err="1"/>
                  <a:t>স</a:t>
                </a:r>
                <a:r>
                  <a:rPr lang="en-US" sz="3200" dirty="0" err="1" smtClean="0"/>
                  <a:t>রল</a:t>
                </a:r>
                <a:r>
                  <a:rPr lang="en-US" sz="3200" dirty="0" smtClean="0"/>
                  <a:t> </a:t>
                </a:r>
                <a:r>
                  <a:rPr lang="en-US" sz="3200" dirty="0" err="1" smtClean="0"/>
                  <a:t>মুনাফা</a:t>
                </a:r>
                <a:r>
                  <a:rPr lang="en-US" sz="3200" dirty="0" smtClean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3200" b="0" i="0" smtClean="0">
                        <a:latin typeface="Cambria Math" panose="02040503050406030204" pitchFamily="18" charset="0"/>
                      </a:rPr>
                      <m:t>I</m:t>
                    </m:r>
                    <m:r>
                      <a:rPr lang="en-US" sz="3200" b="0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sz="3200" b="0" i="0" smtClean="0">
                        <a:latin typeface="Cambria Math" panose="02040503050406030204" pitchFamily="18" charset="0"/>
                      </a:rPr>
                      <m:t>prn</m:t>
                    </m:r>
                  </m:oMath>
                </a14:m>
                <a:endParaRPr lang="en-US" sz="32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2890951"/>
                <a:ext cx="2882584" cy="492443"/>
              </a:xfrm>
              <a:prstGeom prst="rect">
                <a:avLst/>
              </a:prstGeom>
              <a:blipFill rotWithShape="0">
                <a:blip r:embed="rId7"/>
                <a:stretch>
                  <a:fillRect l="-8686" t="-18519" b="-5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829235" y="3596049"/>
                <a:ext cx="4734116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3200" dirty="0" smtClean="0"/>
                  <a:t>চক্রবৃদ্ধি </a:t>
                </a:r>
                <a:r>
                  <a:rPr lang="en-US" sz="3200" dirty="0" err="1" smtClean="0"/>
                  <a:t>মুনাফা</a:t>
                </a:r>
                <a:r>
                  <a:rPr lang="en-US" sz="3200" dirty="0" smtClean="0"/>
                  <a:t> </a:t>
                </a:r>
                <a14:m>
                  <m:oMath xmlns:m="http://schemas.openxmlformats.org/officeDocument/2006/math">
                    <m:r>
                      <a:rPr lang="en-US" sz="320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32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𝒑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১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𝒓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𝒏</m:t>
                        </m:r>
                      </m:sup>
                    </m:sSup>
                    <m:r>
                      <a:rPr lang="en-US" sz="3200" b="1" i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3200" b="1" i="0" smtClean="0">
                        <a:latin typeface="Cambria Math" panose="02040503050406030204" pitchFamily="18" charset="0"/>
                      </a:rPr>
                      <m:t>𝐩</m:t>
                    </m:r>
                  </m:oMath>
                </a14:m>
                <a:endParaRPr lang="en-US" sz="32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235" y="3596049"/>
                <a:ext cx="4734116" cy="492443"/>
              </a:xfrm>
              <a:prstGeom prst="rect">
                <a:avLst/>
              </a:prstGeom>
              <a:blipFill rotWithShape="0">
                <a:blip r:embed="rId8"/>
                <a:stretch>
                  <a:fillRect l="-5148" t="-19753" b="-543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Connector 11"/>
          <p:cNvCxnSpPr/>
          <p:nvPr/>
        </p:nvCxnSpPr>
        <p:spPr>
          <a:xfrm>
            <a:off x="5791200" y="2482850"/>
            <a:ext cx="0" cy="207010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943600" y="2482850"/>
            <a:ext cx="762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এখানে</a:t>
            </a:r>
            <a:r>
              <a:rPr lang="en-US" dirty="0" smtClean="0"/>
              <a:t>, 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6338204" y="2847533"/>
            <a:ext cx="16848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P= ৫০০০ 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5867401" y="3216865"/>
                <a:ext cx="2895600" cy="5662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১০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%=</m:t>
                      </m:r>
                      <m:box>
                        <m:box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boxPr>
                        <m:e>
                          <m:argPr>
                            <m:argSz m:val="-1"/>
                          </m:argPr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১০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১০০</m:t>
                              </m:r>
                            </m:den>
                          </m:f>
                        </m:e>
                      </m:box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box>
                        <m:box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boxPr>
                        <m:e>
                          <m:argPr>
                            <m:argSz m:val="-1"/>
                          </m:argPr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১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১০</m:t>
                              </m:r>
                            </m:den>
                          </m:f>
                        </m:e>
                      </m:box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7401" y="3216865"/>
                <a:ext cx="2895600" cy="566245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6341517" y="3884761"/>
            <a:ext cx="16848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n= ৩ </a:t>
            </a:r>
            <a:endParaRPr lang="en-US" sz="2400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500" y="2476500"/>
            <a:ext cx="127000" cy="17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8176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0" grpId="0"/>
      <p:bldP spid="13" grpId="0"/>
      <p:bldP spid="14" grpId="0"/>
      <p:bldP spid="15" grpId="0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5562600" y="285750"/>
                <a:ext cx="3292953" cy="492443"/>
              </a:xfrm>
              <a:prstGeom prst="rect">
                <a:avLst/>
              </a:prstGeom>
              <a:ln w="1905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none" lIns="0" tIns="0" rIns="0" bIns="0" rtlCol="0">
                <a:spAutoFit/>
              </a:bodyPr>
              <a:lstStyle/>
              <a:p>
                <a:r>
                  <a:rPr lang="en-US" sz="3200" dirty="0" smtClean="0">
                    <a:sym typeface="Symbol" panose="05050102010706020507" pitchFamily="18" charset="2"/>
                  </a:rPr>
                  <a:t></a:t>
                </a:r>
                <a:r>
                  <a:rPr lang="en-US" sz="3200" dirty="0" err="1" smtClean="0"/>
                  <a:t>সরল</a:t>
                </a:r>
                <a:r>
                  <a:rPr lang="en-US" sz="3200" dirty="0" smtClean="0"/>
                  <a:t> </a:t>
                </a:r>
                <a:r>
                  <a:rPr lang="en-US" sz="3200" dirty="0" err="1" smtClean="0"/>
                  <a:t>মুনাফা</a:t>
                </a:r>
                <a:r>
                  <a:rPr lang="en-US" sz="3200" dirty="0" smtClean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3200" b="0" i="0" smtClean="0">
                        <a:latin typeface="Cambria Math" panose="02040503050406030204" pitchFamily="18" charset="0"/>
                      </a:rPr>
                      <m:t>I</m:t>
                    </m:r>
                    <m:r>
                      <a:rPr lang="en-US" sz="3200" b="0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sz="3200" b="0" i="0" smtClean="0">
                        <a:latin typeface="Cambria Math" panose="02040503050406030204" pitchFamily="18" charset="0"/>
                      </a:rPr>
                      <m:t>prn</m:t>
                    </m:r>
                  </m:oMath>
                </a14:m>
                <a:endParaRPr lang="en-US" sz="32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2600" y="285750"/>
                <a:ext cx="3292953" cy="492443"/>
              </a:xfrm>
              <a:prstGeom prst="rect">
                <a:avLst/>
              </a:prstGeom>
              <a:blipFill rotWithShape="0">
                <a:blip r:embed="rId2"/>
                <a:stretch>
                  <a:fillRect l="-7366" t="-35714" b="-50000"/>
                </a:stretch>
              </a:blipFill>
              <a:ln w="19050"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5562601" y="791073"/>
                <a:ext cx="2763577" cy="632033"/>
              </a:xfrm>
              <a:prstGeom prst="rect">
                <a:avLst/>
              </a:prstGeom>
              <a:ln w="1905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200" b="0" i="0" smtClean="0">
                          <a:latin typeface="Cambria Math" panose="02040503050406030204" pitchFamily="18" charset="0"/>
                        </a:rPr>
                        <m:t>I</m:t>
                      </m:r>
                      <m:r>
                        <a:rPr lang="en-US" sz="3200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b="0" i="0" smtClean="0">
                          <a:latin typeface="Cambria Math" panose="02040503050406030204" pitchFamily="18" charset="0"/>
                        </a:rPr>
                        <m:t>৫০০০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box>
                        <m:boxPr>
                          <m:ctrlPr>
                            <a:rPr lang="en-US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boxPr>
                        <m:e>
                          <m:argPr>
                            <m:argSz m:val="-1"/>
                          </m:argPr>
                          <m:f>
                            <m:fPr>
                              <m:ctrlPr>
                                <a:rPr lang="en-US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১</m:t>
                              </m:r>
                            </m:num>
                            <m:den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১০</m:t>
                              </m:r>
                            </m:den>
                          </m:f>
                          <m:r>
                            <a:rPr lang="en-US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৩</m:t>
                          </m:r>
                        </m:e>
                      </m:box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2601" y="791073"/>
                <a:ext cx="2763577" cy="632033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562600" y="1435986"/>
                <a:ext cx="2763578" cy="492443"/>
              </a:xfrm>
              <a:prstGeom prst="rect">
                <a:avLst/>
              </a:prstGeom>
              <a:ln w="1905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3200" b="0" i="0" smtClean="0">
                        <a:latin typeface="Cambria Math" panose="02040503050406030204" pitchFamily="18" charset="0"/>
                      </a:rPr>
                      <m:t>I</m:t>
                    </m:r>
                    <m:r>
                      <a:rPr lang="en-US" sz="3200" b="0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3200" b="0" i="0" smtClean="0">
                        <a:latin typeface="Cambria Math" panose="02040503050406030204" pitchFamily="18" charset="0"/>
                      </a:rPr>
                      <m:t>১৫০০</m:t>
                    </m:r>
                    <m:r>
                      <a:rPr lang="en-US" sz="32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3200" b="0" i="0" smtClean="0">
                        <a:latin typeface="Cambria Math" panose="02040503050406030204" pitchFamily="18" charset="0"/>
                      </a:rPr>
                      <m:t>টাকা</m:t>
                    </m:r>
                  </m:oMath>
                </a14:m>
                <a:r>
                  <a:rPr lang="en-US" sz="3200" dirty="0" smtClean="0"/>
                  <a:t> </a:t>
                </a:r>
                <a:endParaRPr lang="en-US" sz="32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2600" y="1435986"/>
                <a:ext cx="2763578" cy="492443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04800" y="285750"/>
                <a:ext cx="5144485" cy="492443"/>
              </a:xfrm>
              <a:prstGeom prst="rect">
                <a:avLst/>
              </a:prstGeom>
              <a:ln w="19050"/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none" lIns="0" tIns="0" rIns="0" bIns="0" rtlCol="0">
                <a:spAutoFit/>
              </a:bodyPr>
              <a:lstStyle/>
              <a:p>
                <a:r>
                  <a:rPr lang="en-US" sz="3200" dirty="0" smtClean="0">
                    <a:sym typeface="Symbol" panose="05050102010706020507" pitchFamily="18" charset="2"/>
                  </a:rPr>
                  <a:t></a:t>
                </a:r>
                <a:r>
                  <a:rPr lang="en-US" sz="3200" dirty="0" err="1" smtClean="0"/>
                  <a:t>চক্রবৃদ্ধি</a:t>
                </a:r>
                <a:r>
                  <a:rPr lang="en-US" sz="3200" dirty="0" smtClean="0"/>
                  <a:t> </a:t>
                </a:r>
                <a:r>
                  <a:rPr lang="en-US" sz="3200" dirty="0" err="1" smtClean="0"/>
                  <a:t>মুনাফা</a:t>
                </a:r>
                <a:r>
                  <a:rPr lang="en-US" sz="3200" dirty="0" smtClean="0"/>
                  <a:t> </a:t>
                </a:r>
                <a14:m>
                  <m:oMath xmlns:m="http://schemas.openxmlformats.org/officeDocument/2006/math">
                    <m:r>
                      <a:rPr lang="en-US" sz="320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32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𝒑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১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𝒓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𝒏</m:t>
                        </m:r>
                      </m:sup>
                    </m:sSup>
                    <m:r>
                      <a:rPr lang="en-US" sz="3200" b="1" i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3200" b="1" i="0" smtClean="0">
                        <a:latin typeface="Cambria Math" panose="02040503050406030204" pitchFamily="18" charset="0"/>
                      </a:rPr>
                      <m:t>𝐩</m:t>
                    </m:r>
                  </m:oMath>
                </a14:m>
                <a:endParaRPr lang="en-US" sz="32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285750"/>
                <a:ext cx="5144485" cy="492443"/>
              </a:xfrm>
              <a:prstGeom prst="rect">
                <a:avLst/>
              </a:prstGeom>
              <a:blipFill rotWithShape="0">
                <a:blip r:embed="rId5"/>
                <a:stretch>
                  <a:fillRect l="-4604" t="-35714" b="-50000"/>
                </a:stretch>
              </a:blipFill>
              <a:ln w="19050"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04800" y="789329"/>
                <a:ext cx="4036811" cy="733406"/>
              </a:xfrm>
              <a:prstGeom prst="rect">
                <a:avLst/>
              </a:prstGeom>
              <a:ln w="19050"/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none" lIns="0" tIns="0" rIns="0" bIns="0" rtlCol="0">
                <a:spAutoFit/>
              </a:bodyPr>
              <a:lstStyle/>
              <a:p>
                <a:r>
                  <a:rPr lang="en-US" sz="3200" dirty="0" smtClean="0"/>
                  <a:t> </a:t>
                </a:r>
                <a14:m>
                  <m:oMath xmlns:m="http://schemas.openxmlformats.org/officeDocument/2006/math">
                    <m:r>
                      <a:rPr lang="en-US" sz="320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32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৫০০০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১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+</m:t>
                        </m:r>
                        <m:box>
                          <m:boxPr>
                            <m:ctrlPr>
                              <a:rPr lang="en-US" sz="3200" b="1" i="1" smtClean="0"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f>
                              <m:fPr>
                                <m:ctrlPr>
                                  <a:rPr lang="en-US" sz="32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3200" b="1" i="1" smtClean="0">
                                    <a:latin typeface="Cambria Math" panose="02040503050406030204" pitchFamily="18" charset="0"/>
                                  </a:rPr>
                                  <m:t>১</m:t>
                                </m:r>
                              </m:num>
                              <m:den>
                                <m:r>
                                  <a:rPr lang="en-US" sz="3200" b="1" i="1" smtClean="0">
                                    <a:latin typeface="Cambria Math" panose="02040503050406030204" pitchFamily="18" charset="0"/>
                                  </a:rPr>
                                  <m:t>১০</m:t>
                                </m:r>
                              </m:den>
                            </m:f>
                          </m:e>
                        </m:box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৩</m:t>
                        </m:r>
                      </m:sup>
                    </m:sSup>
                    <m:r>
                      <a:rPr lang="en-US" sz="3200" b="1" i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3200" b="1" i="0" smtClean="0">
                        <a:latin typeface="Cambria Math" panose="02040503050406030204" pitchFamily="18" charset="0"/>
                      </a:rPr>
                      <m:t>৫০০০</m:t>
                    </m:r>
                  </m:oMath>
                </a14:m>
                <a:endParaRPr lang="en-US" sz="32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789329"/>
                <a:ext cx="4036811" cy="733406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9050"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04800" y="1535231"/>
                <a:ext cx="4036811" cy="733406"/>
              </a:xfrm>
              <a:prstGeom prst="rect">
                <a:avLst/>
              </a:prstGeom>
              <a:ln w="19050"/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3200" dirty="0" smtClean="0"/>
                  <a:t> </a:t>
                </a:r>
                <a14:m>
                  <m:oMath xmlns:m="http://schemas.openxmlformats.org/officeDocument/2006/math">
                    <m:r>
                      <a:rPr lang="en-US" sz="320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32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৫০০০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(</m:t>
                        </m:r>
                        <m:box>
                          <m:boxPr>
                            <m:ctrlPr>
                              <a:rPr lang="en-US" sz="3200" b="1" i="1" smtClean="0"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f>
                              <m:fPr>
                                <m:ctrlPr>
                                  <a:rPr lang="en-US" sz="32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3200" b="1" i="1" smtClean="0">
                                    <a:latin typeface="Cambria Math" panose="02040503050406030204" pitchFamily="18" charset="0"/>
                                  </a:rPr>
                                  <m:t>১০</m:t>
                                </m:r>
                                <m:r>
                                  <a:rPr lang="en-US" sz="3200" b="1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3200" b="1" i="1" smtClean="0">
                                    <a:latin typeface="Cambria Math" panose="02040503050406030204" pitchFamily="18" charset="0"/>
                                  </a:rPr>
                                  <m:t>১</m:t>
                                </m:r>
                              </m:num>
                              <m:den>
                                <m:r>
                                  <a:rPr lang="en-US" sz="3200" b="1" i="1" smtClean="0">
                                    <a:latin typeface="Cambria Math" panose="02040503050406030204" pitchFamily="18" charset="0"/>
                                  </a:rPr>
                                  <m:t>১০</m:t>
                                </m:r>
                              </m:den>
                            </m:f>
                          </m:e>
                        </m:box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৩</m:t>
                        </m:r>
                      </m:sup>
                    </m:sSup>
                    <m:r>
                      <a:rPr lang="en-US" sz="3200" b="1" i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3200" b="1" i="0" smtClean="0">
                        <a:latin typeface="Cambria Math" panose="02040503050406030204" pitchFamily="18" charset="0"/>
                      </a:rPr>
                      <m:t>৫০০০</m:t>
                    </m:r>
                  </m:oMath>
                </a14:m>
                <a:endParaRPr lang="en-US" sz="32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1535231"/>
                <a:ext cx="4036811" cy="733406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19050"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04800" y="2280454"/>
                <a:ext cx="4036811" cy="873637"/>
              </a:xfrm>
              <a:prstGeom prst="rect">
                <a:avLst/>
              </a:prstGeom>
              <a:ln w="19050"/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3200" dirty="0" smtClean="0"/>
                  <a:t> </a:t>
                </a:r>
                <a14:m>
                  <m:oMath xmlns:m="http://schemas.openxmlformats.org/officeDocument/2006/math">
                    <m:r>
                      <a:rPr lang="en-US" sz="320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32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৫০০০</m:t>
                        </m:r>
                        <m:d>
                          <m:dPr>
                            <m:ctrlPr>
                              <a:rPr lang="en-US" sz="3200" b="1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box>
                              <m:boxPr>
                                <m:ctrlPr>
                                  <a:rPr lang="en-US" sz="32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boxPr>
                              <m:e>
                                <m:f>
                                  <m:fPr>
                                    <m:ctrlPr>
                                      <a:rPr lang="en-US" sz="32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3200" b="1" i="1" smtClean="0">
                                        <a:latin typeface="Cambria Math" panose="02040503050406030204" pitchFamily="18" charset="0"/>
                                      </a:rPr>
                                      <m:t>১১</m:t>
                                    </m:r>
                                  </m:num>
                                  <m:den>
                                    <m:r>
                                      <a:rPr lang="en-US" sz="3200" b="1" i="1" smtClean="0">
                                        <a:latin typeface="Cambria Math" panose="02040503050406030204" pitchFamily="18" charset="0"/>
                                      </a:rPr>
                                      <m:t>১০</m:t>
                                    </m:r>
                                  </m:den>
                                </m:f>
                              </m:e>
                            </m:box>
                          </m:e>
                        </m:d>
                      </m:e>
                      <m:sup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৩</m:t>
                        </m:r>
                      </m:sup>
                    </m:sSup>
                    <m:r>
                      <a:rPr lang="en-US" sz="3200" b="1" i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3200" b="1" i="0" smtClean="0">
                        <a:latin typeface="Cambria Math" panose="02040503050406030204" pitchFamily="18" charset="0"/>
                      </a:rPr>
                      <m:t>৫০০০</m:t>
                    </m:r>
                  </m:oMath>
                </a14:m>
                <a:endParaRPr lang="en-US" sz="32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2280454"/>
                <a:ext cx="4036811" cy="873637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98882" y="3162506"/>
                <a:ext cx="4790242" cy="733406"/>
              </a:xfrm>
              <a:prstGeom prst="rect">
                <a:avLst/>
              </a:prstGeom>
              <a:ln w="19050"/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3200" dirty="0" smtClean="0"/>
                  <a:t> =৫০০০</a:t>
                </a:r>
                <a14:m>
                  <m:oMath xmlns:m="http://schemas.openxmlformats.org/officeDocument/2006/math">
                    <m:r>
                      <a:rPr lang="en-US" sz="3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box>
                      <m:boxPr>
                        <m:ctrlPr>
                          <a:rPr lang="en-US" sz="32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boxPr>
                      <m:e>
                        <m:f>
                          <m:fPr>
                            <m:ctrlPr>
                              <a:rPr lang="en-US" sz="32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32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১১</m:t>
                            </m:r>
                          </m:num>
                          <m:den>
                            <m:r>
                              <a:rPr lang="en-US" sz="32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১০</m:t>
                            </m:r>
                          </m:den>
                        </m:f>
                        <m:r>
                          <a:rPr lang="en-US" sz="32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box>
                          <m:boxPr>
                            <m:ctrlPr>
                              <a:rPr lang="en-US" sz="32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boxPr>
                          <m:e>
                            <m:f>
                              <m:fPr>
                                <m:ctrlPr>
                                  <a:rPr lang="en-US" sz="3200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3200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১১</m:t>
                                </m:r>
                              </m:num>
                              <m:den>
                                <m:r>
                                  <a:rPr lang="en-US" sz="3200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১০</m:t>
                                </m:r>
                              </m:den>
                            </m:f>
                          </m:e>
                        </m:box>
                        <m:r>
                          <a:rPr lang="en-US" sz="32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box>
                          <m:boxPr>
                            <m:ctrlPr>
                              <a:rPr lang="en-US" sz="32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boxPr>
                          <m:e>
                            <m:f>
                              <m:fPr>
                                <m:ctrlPr>
                                  <a:rPr lang="en-US" sz="3200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3200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১১</m:t>
                                </m:r>
                              </m:num>
                              <m:den>
                                <m:r>
                                  <a:rPr lang="en-US" sz="3200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১০</m:t>
                                </m:r>
                              </m:den>
                            </m:f>
                          </m:e>
                        </m:box>
                      </m:e>
                    </m:box>
                    <m:r>
                      <a:rPr lang="en-US" sz="3200" b="1" i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3200" b="1" i="0" smtClean="0">
                        <a:latin typeface="Cambria Math" panose="02040503050406030204" pitchFamily="18" charset="0"/>
                      </a:rPr>
                      <m:t>৫০০০</m:t>
                    </m:r>
                  </m:oMath>
                </a14:m>
                <a:endParaRPr lang="en-US" sz="32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882" y="3162506"/>
                <a:ext cx="4790242" cy="733406"/>
              </a:xfrm>
              <a:prstGeom prst="rect">
                <a:avLst/>
              </a:prstGeom>
              <a:blipFill rotWithShape="0">
                <a:blip r:embed="rId9"/>
                <a:stretch>
                  <a:fillRect l="-2028" b="-27642"/>
                </a:stretch>
              </a:blipFill>
              <a:ln w="19050"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308499" y="3904327"/>
                <a:ext cx="4033112" cy="492443"/>
              </a:xfrm>
              <a:prstGeom prst="rect">
                <a:avLst/>
              </a:prstGeom>
              <a:ln w="19050"/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3200" dirty="0" smtClean="0"/>
                  <a:t> =৬৬৫৫</a:t>
                </a:r>
                <a14:m>
                  <m:oMath xmlns:m="http://schemas.openxmlformats.org/officeDocument/2006/math">
                    <m:r>
                      <a:rPr lang="en-US" sz="3200" b="1" i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3200" b="1" i="0" smtClean="0">
                        <a:latin typeface="Cambria Math" panose="02040503050406030204" pitchFamily="18" charset="0"/>
                      </a:rPr>
                      <m:t>৫০০০</m:t>
                    </m:r>
                  </m:oMath>
                </a14:m>
                <a:endParaRPr lang="en-US" sz="32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499" y="3904327"/>
                <a:ext cx="4033112" cy="492443"/>
              </a:xfrm>
              <a:prstGeom prst="rect">
                <a:avLst/>
              </a:prstGeom>
              <a:blipFill rotWithShape="0">
                <a:blip r:embed="rId10"/>
                <a:stretch>
                  <a:fillRect l="-2560" t="-35714" b="-51190"/>
                </a:stretch>
              </a:blipFill>
              <a:ln w="19050"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298882" y="4407046"/>
            <a:ext cx="4033112" cy="492443"/>
          </a:xfrm>
          <a:prstGeom prst="rect">
            <a:avLst/>
          </a:prstGeom>
          <a:ln w="190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r>
              <a:rPr lang="en-US" sz="3200" dirty="0" smtClean="0"/>
              <a:t> =১৬৫৫ </a:t>
            </a:r>
            <a:r>
              <a:rPr lang="en-US" sz="3200" dirty="0" err="1" smtClean="0"/>
              <a:t>টাকা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5219700" y="2343150"/>
            <a:ext cx="38100" cy="2556339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5638800" y="2501753"/>
            <a:ext cx="2819400" cy="646331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 err="1" smtClean="0"/>
              <a:t>মুনাফাদ্বয়ের</a:t>
            </a:r>
            <a:r>
              <a:rPr lang="en-US" sz="3600" dirty="0" smtClean="0"/>
              <a:t> </a:t>
            </a:r>
            <a:r>
              <a:rPr lang="en-US" sz="3600" dirty="0" err="1" smtClean="0"/>
              <a:t>পার্থক্য</a:t>
            </a:r>
            <a:r>
              <a:rPr lang="en-US" sz="3600" dirty="0" smtClean="0"/>
              <a:t> </a:t>
            </a:r>
            <a:endParaRPr lang="en-US" sz="3600" dirty="0"/>
          </a:p>
        </p:txBody>
      </p:sp>
      <p:sp>
        <p:nvSpPr>
          <p:cNvPr id="16" name="TextBox 15"/>
          <p:cNvSpPr txBox="1"/>
          <p:nvPr/>
        </p:nvSpPr>
        <p:spPr>
          <a:xfrm>
            <a:off x="5638800" y="3166086"/>
            <a:ext cx="2819400" cy="646331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/>
              <a:t>=১৬৫৫-১৫০০ </a:t>
            </a:r>
            <a:endParaRPr lang="en-US" sz="3600" dirty="0"/>
          </a:p>
        </p:txBody>
      </p:sp>
      <p:sp>
        <p:nvSpPr>
          <p:cNvPr id="17" name="TextBox 16"/>
          <p:cNvSpPr txBox="1"/>
          <p:nvPr/>
        </p:nvSpPr>
        <p:spPr>
          <a:xfrm>
            <a:off x="5638800" y="3830419"/>
            <a:ext cx="2819400" cy="646331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/>
              <a:t>=১৫৫ </a:t>
            </a:r>
            <a:r>
              <a:rPr lang="en-US" sz="3600" dirty="0" err="1" smtClean="0"/>
              <a:t>টাকা</a:t>
            </a:r>
            <a:r>
              <a:rPr lang="en-US" sz="3600" dirty="0" smtClean="0"/>
              <a:t> 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042186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5" grpId="0" animBg="1"/>
      <p:bldP spid="16" grpId="0" animBg="1"/>
      <p:bldP spid="1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67000" y="209550"/>
            <a:ext cx="3200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একক</a:t>
            </a:r>
            <a:r>
              <a:rPr lang="en-US" sz="60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</a:t>
            </a:r>
            <a:r>
              <a:rPr lang="en-US" sz="6000" b="1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কাজ</a:t>
            </a:r>
            <a:endParaRPr lang="en-US" sz="60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57200" y="1123950"/>
            <a:ext cx="8229600" cy="1200329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sz="3600" b="1" dirty="0" err="1">
                <a:ln/>
                <a:solidFill>
                  <a:schemeClr val="accent3"/>
                </a:solidFill>
                <a:latin typeface="Saroda" pitchFamily="2" charset="0"/>
              </a:rPr>
              <a:t>wkcÖv</a:t>
            </a:r>
            <a:r>
              <a:rPr lang="en-US" sz="3600" b="1" dirty="0">
                <a:ln/>
                <a:solidFill>
                  <a:schemeClr val="accent3"/>
                </a:solidFill>
                <a:latin typeface="Saroda" pitchFamily="2" charset="0"/>
              </a:rPr>
              <a:t> </a:t>
            </a:r>
            <a:r>
              <a:rPr lang="en-US" sz="3600" b="1" dirty="0" err="1">
                <a:ln/>
                <a:solidFill>
                  <a:schemeClr val="accent3"/>
                </a:solidFill>
                <a:latin typeface="SutonnyMJ" pitchFamily="2" charset="0"/>
              </a:rPr>
              <a:t>eo</a:t>
            </a:r>
            <a:r>
              <a:rPr lang="en-US" sz="3600" b="1" dirty="0">
                <a:ln/>
                <a:solidFill>
                  <a:schemeClr val="accent3"/>
                </a:solidFill>
                <a:latin typeface="SutonnyMJ" pitchFamily="2" charset="0"/>
              </a:rPr>
              <a:t>–qv</a:t>
            </a:r>
            <a:r>
              <a:rPr lang="en-US" sz="3600" b="1" dirty="0">
                <a:ln/>
                <a:solidFill>
                  <a:schemeClr val="accent3"/>
                </a:solidFill>
                <a:latin typeface="Arial" panose="020B0604020202020204" pitchFamily="34" charset="0"/>
              </a:rPr>
              <a:t> </a:t>
            </a:r>
            <a:r>
              <a:rPr lang="en-US" sz="3600" b="1" dirty="0">
                <a:ln/>
                <a:solidFill>
                  <a:schemeClr val="accent3"/>
                </a:solidFill>
                <a:latin typeface="Saroda" pitchFamily="2" charset="0"/>
              </a:rPr>
              <a:t>†</a:t>
            </a:r>
            <a:r>
              <a:rPr lang="en-US" sz="3600" b="1" dirty="0" err="1">
                <a:ln/>
                <a:solidFill>
                  <a:schemeClr val="accent3"/>
                </a:solidFill>
                <a:latin typeface="Saroda" pitchFamily="2" charset="0"/>
              </a:rPr>
              <a:t>Kv‡bv</a:t>
            </a:r>
            <a:r>
              <a:rPr lang="en-US" sz="3600" b="1" dirty="0">
                <a:ln/>
                <a:solidFill>
                  <a:schemeClr val="accent3"/>
                </a:solidFill>
                <a:latin typeface="Saroda" pitchFamily="2" charset="0"/>
              </a:rPr>
              <a:t> </a:t>
            </a:r>
            <a:r>
              <a:rPr lang="en-US" sz="3600" b="1" dirty="0" err="1">
                <a:ln/>
                <a:solidFill>
                  <a:schemeClr val="accent3"/>
                </a:solidFill>
                <a:latin typeface="Saroda" pitchFamily="2" charset="0"/>
              </a:rPr>
              <a:t>e¨vs‡K</a:t>
            </a:r>
            <a:r>
              <a:rPr lang="en-US" sz="3600" b="1" dirty="0">
                <a:ln/>
                <a:solidFill>
                  <a:schemeClr val="accent3"/>
                </a:solidFill>
                <a:latin typeface="Saroda" pitchFamily="2" charset="0"/>
              </a:rPr>
              <a:t> 3000 </a:t>
            </a:r>
            <a:r>
              <a:rPr lang="en-US" sz="3600" b="1" dirty="0" err="1">
                <a:ln/>
                <a:solidFill>
                  <a:schemeClr val="accent3"/>
                </a:solidFill>
                <a:latin typeface="Saroda" pitchFamily="2" charset="0"/>
              </a:rPr>
              <a:t>UvKv</a:t>
            </a:r>
            <a:r>
              <a:rPr lang="en-US" sz="3600" b="1" dirty="0">
                <a:ln/>
                <a:solidFill>
                  <a:schemeClr val="accent3"/>
                </a:solidFill>
                <a:latin typeface="Saroda" pitchFamily="2" charset="0"/>
              </a:rPr>
              <a:t> </a:t>
            </a:r>
            <a:r>
              <a:rPr lang="en-US" sz="3600" b="1" dirty="0" err="1">
                <a:ln/>
                <a:solidFill>
                  <a:schemeClr val="accent3"/>
                </a:solidFill>
                <a:latin typeface="Saroda" pitchFamily="2" charset="0"/>
              </a:rPr>
              <a:t>Rgv</a:t>
            </a:r>
            <a:r>
              <a:rPr lang="en-US" sz="3600" b="1" dirty="0">
                <a:ln/>
                <a:solidFill>
                  <a:schemeClr val="accent3"/>
                </a:solidFill>
                <a:latin typeface="Saroda" pitchFamily="2" charset="0"/>
              </a:rPr>
              <a:t> †</a:t>
            </a:r>
            <a:r>
              <a:rPr lang="en-US" sz="3600" b="1" dirty="0" err="1">
                <a:ln/>
                <a:solidFill>
                  <a:schemeClr val="accent3"/>
                </a:solidFill>
                <a:latin typeface="Saroda" pitchFamily="2" charset="0"/>
              </a:rPr>
              <a:t>i‡L</a:t>
            </a:r>
            <a:r>
              <a:rPr lang="en-US" sz="3600" b="1" dirty="0">
                <a:ln/>
                <a:solidFill>
                  <a:schemeClr val="accent3"/>
                </a:solidFill>
                <a:latin typeface="Saroda" pitchFamily="2" charset="0"/>
              </a:rPr>
              <a:t> 2 </a:t>
            </a:r>
            <a:r>
              <a:rPr lang="en-US" sz="3600" b="1" dirty="0" err="1">
                <a:ln/>
                <a:solidFill>
                  <a:schemeClr val="accent3"/>
                </a:solidFill>
                <a:latin typeface="Saroda" pitchFamily="2" charset="0"/>
              </a:rPr>
              <a:t>eQi</a:t>
            </a:r>
            <a:r>
              <a:rPr lang="en-US" sz="3600" b="1" dirty="0">
                <a:ln/>
                <a:solidFill>
                  <a:schemeClr val="accent3"/>
                </a:solidFill>
                <a:latin typeface="Saroda" pitchFamily="2" charset="0"/>
              </a:rPr>
              <a:t> ci </a:t>
            </a:r>
            <a:r>
              <a:rPr lang="en-US" sz="3600" b="1" dirty="0" err="1">
                <a:ln/>
                <a:solidFill>
                  <a:schemeClr val="accent3"/>
                </a:solidFill>
                <a:latin typeface="Saroda" pitchFamily="2" charset="0"/>
              </a:rPr>
              <a:t>gybvdvmn</a:t>
            </a:r>
            <a:r>
              <a:rPr lang="en-US" sz="3600" b="1" dirty="0">
                <a:ln/>
                <a:solidFill>
                  <a:schemeClr val="accent3"/>
                </a:solidFill>
                <a:latin typeface="Saroda" pitchFamily="2" charset="0"/>
              </a:rPr>
              <a:t> 3600 </a:t>
            </a:r>
            <a:r>
              <a:rPr lang="en-US" sz="3600" b="1" dirty="0" err="1">
                <a:ln/>
                <a:solidFill>
                  <a:schemeClr val="accent3"/>
                </a:solidFill>
                <a:latin typeface="Saroda" pitchFamily="2" charset="0"/>
              </a:rPr>
              <a:t>UvKv</a:t>
            </a:r>
            <a:r>
              <a:rPr lang="en-US" sz="3600" b="1" dirty="0">
                <a:ln/>
                <a:solidFill>
                  <a:schemeClr val="accent3"/>
                </a:solidFill>
                <a:latin typeface="Saroda" pitchFamily="2" charset="0"/>
              </a:rPr>
              <a:t> †</a:t>
            </a:r>
            <a:r>
              <a:rPr lang="en-US" sz="3600" b="1" dirty="0" err="1">
                <a:ln/>
                <a:solidFill>
                  <a:schemeClr val="accent3"/>
                </a:solidFill>
                <a:latin typeface="Saroda" pitchFamily="2" charset="0"/>
              </a:rPr>
              <a:t>c‡q‡Qb</a:t>
            </a:r>
            <a:r>
              <a:rPr lang="en-US" sz="3600" b="1" dirty="0">
                <a:ln/>
                <a:solidFill>
                  <a:schemeClr val="accent3"/>
                </a:solidFill>
                <a:latin typeface="Saroda" pitchFamily="2" charset="0"/>
              </a:rPr>
              <a:t>|</a:t>
            </a:r>
            <a:endParaRPr lang="en-US" sz="3600" b="1" dirty="0">
              <a:ln/>
              <a:solidFill>
                <a:schemeClr val="accent3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13604" y="2915513"/>
            <a:ext cx="746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2060"/>
                </a:solidFill>
              </a:rPr>
              <a:t>ক। </a:t>
            </a:r>
            <a:r>
              <a:rPr lang="en-US" sz="3600" dirty="0" err="1" smtClean="0">
                <a:solidFill>
                  <a:srgbClr val="002060"/>
                </a:solidFill>
              </a:rPr>
              <a:t>শিপ্রা</a:t>
            </a:r>
            <a:r>
              <a:rPr lang="en-US" sz="3600" dirty="0" smtClean="0">
                <a:solidFill>
                  <a:srgbClr val="002060"/>
                </a:solidFill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</a:rPr>
              <a:t>বড়ুয়ার</a:t>
            </a:r>
            <a:r>
              <a:rPr lang="en-US" sz="3600" dirty="0" smtClean="0">
                <a:solidFill>
                  <a:srgbClr val="002060"/>
                </a:solidFill>
              </a:rPr>
              <a:t> ২ </a:t>
            </a:r>
            <a:r>
              <a:rPr lang="en-US" sz="3600" dirty="0" err="1" smtClean="0">
                <a:solidFill>
                  <a:srgbClr val="002060"/>
                </a:solidFill>
              </a:rPr>
              <a:t>বছরের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</a:rPr>
              <a:t>মোট</a:t>
            </a:r>
            <a:r>
              <a:rPr lang="en-US" sz="3600" dirty="0" smtClean="0">
                <a:solidFill>
                  <a:srgbClr val="002060"/>
                </a:solidFill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</a:rPr>
              <a:t>মুনাফা</a:t>
            </a:r>
            <a:r>
              <a:rPr lang="en-US" sz="3600" dirty="0" smtClean="0">
                <a:solidFill>
                  <a:srgbClr val="002060"/>
                </a:solidFill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</a:rPr>
              <a:t>বের</a:t>
            </a:r>
            <a:r>
              <a:rPr lang="en-US" sz="3600" dirty="0" smtClean="0">
                <a:solidFill>
                  <a:srgbClr val="002060"/>
                </a:solidFill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</a:rPr>
              <a:t>কর</a:t>
            </a:r>
            <a:r>
              <a:rPr lang="en-US" sz="3600" dirty="0" smtClean="0">
                <a:solidFill>
                  <a:srgbClr val="002060"/>
                </a:solidFill>
              </a:rPr>
              <a:t> ।</a:t>
            </a:r>
            <a:endParaRPr lang="en-US" sz="3600" dirty="0">
              <a:solidFill>
                <a:srgbClr val="00206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13604" y="3790950"/>
            <a:ext cx="5791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>
                <a:solidFill>
                  <a:srgbClr val="C00000"/>
                </a:solidFill>
                <a:latin typeface="Saroda" pitchFamily="2" charset="0"/>
              </a:rPr>
              <a:t>খ। </a:t>
            </a:r>
            <a:r>
              <a:rPr lang="en-US" sz="3600" dirty="0" err="1" smtClean="0">
                <a:solidFill>
                  <a:srgbClr val="C00000"/>
                </a:solidFill>
                <a:latin typeface="Saroda" pitchFamily="2" charset="0"/>
              </a:rPr>
              <a:t>mij</a:t>
            </a:r>
            <a:r>
              <a:rPr lang="en-US" sz="3600" dirty="0" smtClean="0">
                <a:solidFill>
                  <a:srgbClr val="C00000"/>
                </a:solidFill>
                <a:latin typeface="Saroda" pitchFamily="2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Saroda" pitchFamily="2" charset="0"/>
              </a:rPr>
              <a:t>gybvdvi</a:t>
            </a:r>
            <a:r>
              <a:rPr lang="en-US" sz="3600" dirty="0">
                <a:solidFill>
                  <a:srgbClr val="C00000"/>
                </a:solidFill>
                <a:latin typeface="Saroda" pitchFamily="2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Saroda" pitchFamily="2" charset="0"/>
              </a:rPr>
              <a:t>nvi</a:t>
            </a:r>
            <a:r>
              <a:rPr lang="en-US" sz="3600" dirty="0">
                <a:solidFill>
                  <a:srgbClr val="C00000"/>
                </a:solidFill>
                <a:latin typeface="Saroda" pitchFamily="2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Saroda" pitchFamily="2" charset="0"/>
              </a:rPr>
              <a:t>wbY©q</a:t>
            </a:r>
            <a:r>
              <a:rPr lang="en-US" sz="3600" dirty="0">
                <a:solidFill>
                  <a:srgbClr val="C00000"/>
                </a:solidFill>
                <a:latin typeface="Saroda" pitchFamily="2" charset="0"/>
              </a:rPr>
              <a:t> Ki|</a:t>
            </a:r>
            <a:endParaRPr lang="en-US" sz="3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5345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327085"/>
            <a:ext cx="3200400" cy="15811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355011" y="133350"/>
            <a:ext cx="3200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দলীয়</a:t>
            </a:r>
            <a:r>
              <a:rPr lang="en-US" sz="66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en-US" sz="66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কাজ</a:t>
            </a:r>
            <a:endParaRPr lang="en-US" sz="66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777" y="327085"/>
            <a:ext cx="1838325" cy="158115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56649" y="1908235"/>
            <a:ext cx="8413540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err="1">
                <a:solidFill>
                  <a:srgbClr val="002060"/>
                </a:solidFill>
                <a:latin typeface="Saroda" pitchFamily="2" charset="0"/>
              </a:rPr>
              <a:t>weRb</a:t>
            </a:r>
            <a:r>
              <a:rPr lang="en-US" sz="3600" dirty="0">
                <a:solidFill>
                  <a:srgbClr val="002060"/>
                </a:solidFill>
                <a:latin typeface="Saroda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Saroda" pitchFamily="2" charset="0"/>
              </a:rPr>
              <a:t>evey</a:t>
            </a:r>
            <a:r>
              <a:rPr lang="en-US" sz="3600" dirty="0">
                <a:solidFill>
                  <a:srgbClr val="002060"/>
                </a:solidFill>
                <a:latin typeface="Saroda" pitchFamily="2" charset="0"/>
              </a:rPr>
              <a:t> </a:t>
            </a:r>
            <a:r>
              <a:rPr lang="en-US" sz="3600" i="1" dirty="0">
                <a:solidFill>
                  <a:srgbClr val="002060"/>
                </a:solidFill>
                <a:latin typeface="TimesNewRomanPS-ItalicMT"/>
              </a:rPr>
              <a:t>r </a:t>
            </a:r>
            <a:r>
              <a:rPr lang="en-US" sz="3600" dirty="0">
                <a:solidFill>
                  <a:srgbClr val="002060"/>
                </a:solidFill>
                <a:latin typeface="Saroda" pitchFamily="2" charset="0"/>
              </a:rPr>
              <a:t>% </a:t>
            </a:r>
            <a:r>
              <a:rPr lang="en-US" sz="3600" dirty="0" err="1">
                <a:solidFill>
                  <a:srgbClr val="002060"/>
                </a:solidFill>
                <a:latin typeface="Saroda" pitchFamily="2" charset="0"/>
              </a:rPr>
              <a:t>gybvdvq</a:t>
            </a:r>
            <a:r>
              <a:rPr lang="en-US" sz="3600" dirty="0">
                <a:solidFill>
                  <a:srgbClr val="002060"/>
                </a:solidFill>
                <a:latin typeface="Saroda" pitchFamily="2" charset="0"/>
              </a:rPr>
              <a:t> </a:t>
            </a:r>
            <a:r>
              <a:rPr lang="en-US" sz="3600" i="1" dirty="0">
                <a:solidFill>
                  <a:srgbClr val="002060"/>
                </a:solidFill>
                <a:latin typeface="TimesNewRomanPS-ItalicMT"/>
              </a:rPr>
              <a:t>P </a:t>
            </a:r>
            <a:r>
              <a:rPr lang="en-US" sz="3600" dirty="0" err="1">
                <a:solidFill>
                  <a:srgbClr val="002060"/>
                </a:solidFill>
                <a:latin typeface="Saroda" pitchFamily="2" charset="0"/>
              </a:rPr>
              <a:t>UvKv</a:t>
            </a:r>
            <a:r>
              <a:rPr lang="en-US" sz="3600" dirty="0">
                <a:solidFill>
                  <a:srgbClr val="002060"/>
                </a:solidFill>
                <a:latin typeface="Saroda" pitchFamily="2" charset="0"/>
              </a:rPr>
              <a:t> </a:t>
            </a:r>
            <a:r>
              <a:rPr lang="en-US" sz="3600" i="1" dirty="0">
                <a:solidFill>
                  <a:srgbClr val="002060"/>
                </a:solidFill>
                <a:latin typeface="TimesNewRomanPS-ItalicMT"/>
              </a:rPr>
              <a:t>n </a:t>
            </a:r>
            <a:r>
              <a:rPr lang="en-US" sz="3600" dirty="0" err="1">
                <a:solidFill>
                  <a:srgbClr val="002060"/>
                </a:solidFill>
                <a:latin typeface="Saroda" pitchFamily="2" charset="0"/>
              </a:rPr>
              <a:t>eQ‡ii</a:t>
            </a:r>
            <a:r>
              <a:rPr lang="en-US" sz="3600" dirty="0">
                <a:solidFill>
                  <a:srgbClr val="002060"/>
                </a:solidFill>
                <a:latin typeface="Saroda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Saroda" pitchFamily="2" charset="0"/>
              </a:rPr>
              <a:t>Rb</a:t>
            </a:r>
            <a:r>
              <a:rPr lang="en-US" sz="3600" dirty="0">
                <a:solidFill>
                  <a:srgbClr val="002060"/>
                </a:solidFill>
                <a:latin typeface="Saroda" pitchFamily="2" charset="0"/>
              </a:rPr>
              <a:t>¨ </a:t>
            </a:r>
            <a:r>
              <a:rPr lang="en-US" sz="3600" dirty="0" err="1">
                <a:solidFill>
                  <a:srgbClr val="002060"/>
                </a:solidFill>
                <a:latin typeface="Saroda" pitchFamily="2" charset="0"/>
              </a:rPr>
              <a:t>e¨vs‡K</a:t>
            </a:r>
            <a:r>
              <a:rPr lang="en-US" sz="3600" dirty="0">
                <a:solidFill>
                  <a:srgbClr val="002060"/>
                </a:solidFill>
                <a:latin typeface="Saroda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Saroda" pitchFamily="2" charset="0"/>
              </a:rPr>
              <a:t>Rgv</a:t>
            </a:r>
            <a:r>
              <a:rPr lang="en-US" sz="3600" dirty="0">
                <a:solidFill>
                  <a:srgbClr val="002060"/>
                </a:solidFill>
                <a:latin typeface="Saroda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Saroda" pitchFamily="2" charset="0"/>
              </a:rPr>
              <a:t>ivL‡jb</a:t>
            </a:r>
            <a:r>
              <a:rPr lang="en-US" sz="3600" dirty="0" smtClean="0">
                <a:solidFill>
                  <a:srgbClr val="002060"/>
                </a:solidFill>
                <a:latin typeface="Saroda" pitchFamily="2" charset="0"/>
              </a:rPr>
              <a:t>|</a:t>
            </a:r>
            <a:endParaRPr lang="en-US" sz="2800" dirty="0" smtClean="0">
              <a:solidFill>
                <a:srgbClr val="231F20"/>
              </a:solidFill>
              <a:latin typeface="SutonnyMJ" pitchFamily="2" charset="0"/>
            </a:endParaRPr>
          </a:p>
          <a:p>
            <a:r>
              <a:rPr lang="en-US" sz="2800" dirty="0" smtClean="0">
                <a:solidFill>
                  <a:srgbClr val="231F20"/>
                </a:solidFill>
                <a:latin typeface="Saroda" pitchFamily="2" charset="0"/>
              </a:rPr>
              <a:t>ক . </a:t>
            </a:r>
            <a:r>
              <a:rPr lang="en-US" sz="2800" dirty="0">
                <a:solidFill>
                  <a:srgbClr val="000000"/>
                </a:solidFill>
                <a:latin typeface="TimesNewRomanPS-ItalicMT"/>
              </a:rPr>
              <a:t>P </a:t>
            </a:r>
            <a:r>
              <a:rPr lang="en-US" sz="2800" dirty="0">
                <a:solidFill>
                  <a:srgbClr val="231F20"/>
                </a:solidFill>
                <a:latin typeface="Saroda" pitchFamily="2" charset="0"/>
              </a:rPr>
              <a:t>= 5000, </a:t>
            </a:r>
            <a:r>
              <a:rPr lang="en-US" sz="2800" dirty="0">
                <a:solidFill>
                  <a:srgbClr val="000000"/>
                </a:solidFill>
                <a:latin typeface="TimesNewRomanPS-ItalicMT"/>
              </a:rPr>
              <a:t>r </a:t>
            </a:r>
            <a:r>
              <a:rPr lang="en-US" sz="2800" dirty="0">
                <a:solidFill>
                  <a:srgbClr val="231F20"/>
                </a:solidFill>
                <a:latin typeface="Saroda" pitchFamily="2" charset="0"/>
              </a:rPr>
              <a:t>= 8 </a:t>
            </a:r>
            <a:r>
              <a:rPr lang="en-US" sz="2800" dirty="0" err="1">
                <a:solidFill>
                  <a:srgbClr val="231F20"/>
                </a:solidFill>
                <a:latin typeface="Saroda" pitchFamily="2" charset="0"/>
              </a:rPr>
              <a:t>Ges</a:t>
            </a:r>
            <a:r>
              <a:rPr lang="en-US" sz="2800" dirty="0">
                <a:solidFill>
                  <a:srgbClr val="231F20"/>
                </a:solidFill>
                <a:latin typeface="Saroda" pitchFamily="2" charset="0"/>
              </a:rPr>
              <a:t> </a:t>
            </a:r>
            <a:r>
              <a:rPr lang="en-US" sz="2800" dirty="0">
                <a:solidFill>
                  <a:srgbClr val="000000"/>
                </a:solidFill>
                <a:latin typeface="TimesNewRomanPS-ItalicMT"/>
              </a:rPr>
              <a:t>n </a:t>
            </a:r>
            <a:r>
              <a:rPr lang="en-US" sz="2800" dirty="0">
                <a:solidFill>
                  <a:srgbClr val="231F20"/>
                </a:solidFill>
                <a:latin typeface="Saroda" pitchFamily="2" charset="0"/>
              </a:rPr>
              <a:t>= 2 </a:t>
            </a:r>
            <a:r>
              <a:rPr lang="en-US" sz="2800" dirty="0" err="1">
                <a:solidFill>
                  <a:srgbClr val="231F20"/>
                </a:solidFill>
                <a:latin typeface="Saroda" pitchFamily="2" charset="0"/>
              </a:rPr>
              <a:t>n‡j</a:t>
            </a:r>
            <a:r>
              <a:rPr lang="en-US" sz="2800" dirty="0">
                <a:solidFill>
                  <a:srgbClr val="231F20"/>
                </a:solidFill>
                <a:latin typeface="Saroda" pitchFamily="2" charset="0"/>
              </a:rPr>
              <a:t>, </a:t>
            </a:r>
            <a:r>
              <a:rPr lang="en-US" sz="2800" dirty="0" err="1">
                <a:solidFill>
                  <a:srgbClr val="231F20"/>
                </a:solidFill>
                <a:latin typeface="Saroda" pitchFamily="2" charset="0"/>
              </a:rPr>
              <a:t>mij</a:t>
            </a:r>
            <a:r>
              <a:rPr lang="en-US" sz="2800" dirty="0">
                <a:solidFill>
                  <a:srgbClr val="231F20"/>
                </a:solidFill>
                <a:latin typeface="Saroda" pitchFamily="2" charset="0"/>
              </a:rPr>
              <a:t> </a:t>
            </a:r>
            <a:r>
              <a:rPr lang="en-US" sz="2800" dirty="0" err="1">
                <a:solidFill>
                  <a:srgbClr val="231F20"/>
                </a:solidFill>
                <a:latin typeface="Saroda" pitchFamily="2" charset="0"/>
              </a:rPr>
              <a:t>gybvdv</a:t>
            </a:r>
            <a:r>
              <a:rPr lang="en-US" sz="2800" dirty="0">
                <a:solidFill>
                  <a:srgbClr val="231F20"/>
                </a:solidFill>
                <a:latin typeface="Saroda" pitchFamily="2" charset="0"/>
              </a:rPr>
              <a:t> ( </a:t>
            </a:r>
            <a:r>
              <a:rPr lang="en-US" sz="2800" dirty="0">
                <a:solidFill>
                  <a:srgbClr val="000000"/>
                </a:solidFill>
                <a:latin typeface="TimesNewRomanPS-ItalicMT"/>
              </a:rPr>
              <a:t>I </a:t>
            </a:r>
            <a:r>
              <a:rPr lang="en-US" sz="2800" dirty="0">
                <a:solidFill>
                  <a:srgbClr val="231F20"/>
                </a:solidFill>
                <a:latin typeface="Saroda" pitchFamily="2" charset="0"/>
              </a:rPr>
              <a:t>) I </a:t>
            </a:r>
            <a:r>
              <a:rPr lang="en-US" sz="2800" dirty="0" err="1" smtClean="0">
                <a:solidFill>
                  <a:srgbClr val="231F20"/>
                </a:solidFill>
                <a:latin typeface="Saroda" pitchFamily="2" charset="0"/>
              </a:rPr>
              <a:t>gybvdv</a:t>
            </a:r>
            <a:r>
              <a:rPr lang="en-US" sz="2800" dirty="0" smtClean="0">
                <a:solidFill>
                  <a:srgbClr val="231F20"/>
                </a:solidFill>
                <a:latin typeface="Saroda" pitchFamily="2" charset="0"/>
              </a:rPr>
              <a:t>- </a:t>
            </a:r>
            <a:r>
              <a:rPr lang="en-US" sz="2800" dirty="0" err="1" smtClean="0">
                <a:solidFill>
                  <a:srgbClr val="231F20"/>
                </a:solidFill>
                <a:latin typeface="Saroda" pitchFamily="2" charset="0"/>
              </a:rPr>
              <a:t>Avmj</a:t>
            </a:r>
            <a:r>
              <a:rPr lang="en-US" sz="2800" dirty="0" smtClean="0">
                <a:solidFill>
                  <a:srgbClr val="231F20"/>
                </a:solidFill>
                <a:latin typeface="Saroda" pitchFamily="2" charset="0"/>
              </a:rPr>
              <a:t> </a:t>
            </a:r>
            <a:r>
              <a:rPr lang="en-US" sz="2800" dirty="0">
                <a:solidFill>
                  <a:srgbClr val="231F20"/>
                </a:solidFill>
                <a:latin typeface="Saroda" pitchFamily="2" charset="0"/>
              </a:rPr>
              <a:t>( </a:t>
            </a:r>
            <a:r>
              <a:rPr lang="en-US" sz="2800" dirty="0">
                <a:solidFill>
                  <a:srgbClr val="000000"/>
                </a:solidFill>
                <a:latin typeface="TimesNewRomanPS-ItalicMT"/>
              </a:rPr>
              <a:t>A </a:t>
            </a:r>
            <a:r>
              <a:rPr lang="en-US" sz="2800" dirty="0">
                <a:solidFill>
                  <a:srgbClr val="231F20"/>
                </a:solidFill>
                <a:latin typeface="Saroda" pitchFamily="2" charset="0"/>
              </a:rPr>
              <a:t>) </a:t>
            </a:r>
            <a:r>
              <a:rPr lang="en-US" sz="2800" dirty="0" err="1">
                <a:solidFill>
                  <a:srgbClr val="231F20"/>
                </a:solidFill>
                <a:latin typeface="Saroda" pitchFamily="2" charset="0"/>
              </a:rPr>
              <a:t>wbY©q</a:t>
            </a:r>
            <a:r>
              <a:rPr lang="en-US" sz="2800" dirty="0">
                <a:solidFill>
                  <a:srgbClr val="231F20"/>
                </a:solidFill>
                <a:latin typeface="Saroda" pitchFamily="2" charset="0"/>
              </a:rPr>
              <a:t> Ki</a:t>
            </a:r>
            <a:r>
              <a:rPr lang="en-US" sz="2800" dirty="0" smtClean="0">
                <a:solidFill>
                  <a:srgbClr val="231F20"/>
                </a:solidFill>
                <a:latin typeface="Saroda" pitchFamily="2" charset="0"/>
              </a:rPr>
              <a:t>|</a:t>
            </a:r>
          </a:p>
          <a:p>
            <a:endParaRPr lang="en-US" sz="2800" dirty="0">
              <a:solidFill>
                <a:srgbClr val="231F20"/>
              </a:solidFill>
              <a:latin typeface="Saroda" pitchFamily="2" charset="0"/>
            </a:endParaRPr>
          </a:p>
          <a:p>
            <a:pPr algn="just"/>
            <a:r>
              <a:rPr lang="en-US" sz="2800" dirty="0" smtClean="0">
                <a:solidFill>
                  <a:srgbClr val="231F20"/>
                </a:solidFill>
                <a:latin typeface="Saroda" pitchFamily="2" charset="0"/>
              </a:rPr>
              <a:t>খ </a:t>
            </a:r>
            <a:r>
              <a:rPr lang="pl-PL" sz="2800" dirty="0" smtClean="0">
                <a:solidFill>
                  <a:srgbClr val="231F20"/>
                </a:solidFill>
                <a:latin typeface="Saroda" pitchFamily="2" charset="0"/>
              </a:rPr>
              <a:t>. P</a:t>
            </a:r>
            <a:r>
              <a:rPr lang="en-US" sz="2800" dirty="0" err="1" smtClean="0">
                <a:solidFill>
                  <a:srgbClr val="231F20"/>
                </a:solidFill>
                <a:latin typeface="Saroda" pitchFamily="2" charset="0"/>
              </a:rPr>
              <a:t>ক্র</a:t>
            </a:r>
            <a:r>
              <a:rPr lang="pl-PL" sz="2800" dirty="0" smtClean="0">
                <a:solidFill>
                  <a:srgbClr val="231F20"/>
                </a:solidFill>
                <a:latin typeface="Saroda" pitchFamily="2" charset="0"/>
              </a:rPr>
              <a:t>e„w</a:t>
            </a:r>
            <a:r>
              <a:rPr lang="pl-PL" sz="2800" dirty="0">
                <a:solidFill>
                  <a:srgbClr val="231F20"/>
                </a:solidFill>
                <a:latin typeface="Saroda" pitchFamily="2" charset="0"/>
              </a:rPr>
              <a:t>× </a:t>
            </a:r>
            <a:r>
              <a:rPr lang="en-US" sz="2800" dirty="0" err="1" smtClean="0">
                <a:solidFill>
                  <a:srgbClr val="231F20"/>
                </a:solidFill>
                <a:latin typeface="Arial" panose="020B0604020202020204" pitchFamily="34" charset="0"/>
              </a:rPr>
              <a:t>মূলধন</a:t>
            </a:r>
            <a:r>
              <a:rPr lang="en-US" sz="2800" dirty="0" smtClean="0">
                <a:solidFill>
                  <a:srgbClr val="231F20"/>
                </a:solidFill>
                <a:latin typeface="Arial" panose="020B0604020202020204" pitchFamily="34" charset="0"/>
              </a:rPr>
              <a:t>  </a:t>
            </a:r>
            <a:r>
              <a:rPr lang="pl-PL" sz="2800" dirty="0" smtClean="0">
                <a:solidFill>
                  <a:srgbClr val="231F20"/>
                </a:solidFill>
                <a:latin typeface="Arial" panose="020B0604020202020204" pitchFamily="34" charset="0"/>
              </a:rPr>
              <a:t> </a:t>
            </a:r>
            <a:r>
              <a:rPr lang="pl-PL" sz="2800" dirty="0">
                <a:solidFill>
                  <a:srgbClr val="231F20"/>
                </a:solidFill>
                <a:latin typeface="Saroda" pitchFamily="2" charset="0"/>
              </a:rPr>
              <a:t>I </a:t>
            </a:r>
            <a:r>
              <a:rPr lang="pl-PL" sz="2800" dirty="0" smtClean="0">
                <a:solidFill>
                  <a:srgbClr val="231F20"/>
                </a:solidFill>
                <a:latin typeface="Saroda" pitchFamily="2" charset="0"/>
              </a:rPr>
              <a:t>P</a:t>
            </a:r>
            <a:r>
              <a:rPr lang="en-US" sz="2800" dirty="0" err="1" smtClean="0">
                <a:solidFill>
                  <a:srgbClr val="231F20"/>
                </a:solidFill>
                <a:latin typeface="Saroda" pitchFamily="2" charset="0"/>
              </a:rPr>
              <a:t>ক্র</a:t>
            </a:r>
            <a:r>
              <a:rPr lang="pl-PL" sz="2800" dirty="0" smtClean="0">
                <a:solidFill>
                  <a:srgbClr val="231F20"/>
                </a:solidFill>
                <a:latin typeface="Saroda" pitchFamily="2" charset="0"/>
              </a:rPr>
              <a:t>e„w</a:t>
            </a:r>
            <a:r>
              <a:rPr lang="pl-PL" sz="2800" dirty="0">
                <a:solidFill>
                  <a:srgbClr val="231F20"/>
                </a:solidFill>
                <a:latin typeface="Saroda" pitchFamily="2" charset="0"/>
              </a:rPr>
              <a:t>× gybvdv wbY©q Ki|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0298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95120"/>
            <a:ext cx="1828800" cy="1524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4038600" y="155545"/>
            <a:ext cx="3429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err="1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বাড়ীর</a:t>
            </a:r>
            <a:r>
              <a:rPr lang="en-US" sz="60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 </a:t>
            </a:r>
            <a:r>
              <a:rPr lang="en-US" sz="6000" b="1" dirty="0" err="1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কাজ</a:t>
            </a:r>
            <a:r>
              <a:rPr lang="en-US" sz="60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 </a:t>
            </a:r>
            <a:endParaRPr lang="en-US" sz="60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125957"/>
            <a:ext cx="1981200" cy="1693163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2438400" y="1962149"/>
            <a:ext cx="3733800" cy="1135559"/>
            <a:chOff x="2438400" y="1962150"/>
            <a:chExt cx="3733800" cy="1066800"/>
          </a:xfrm>
        </p:grpSpPr>
        <p:sp>
          <p:nvSpPr>
            <p:cNvPr id="5" name="TextBox 4"/>
            <p:cNvSpPr txBox="1"/>
            <p:nvPr/>
          </p:nvSpPr>
          <p:spPr>
            <a:xfrm>
              <a:off x="2438400" y="1962150"/>
              <a:ext cx="37338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 err="1" smtClean="0"/>
                <a:t>অনুশীলনী</a:t>
              </a:r>
              <a:r>
                <a:rPr lang="en-US" sz="4000" dirty="0" smtClean="0"/>
                <a:t> – ২.২ </a:t>
              </a:r>
              <a:r>
                <a:rPr lang="en-US" sz="4000" dirty="0" err="1" smtClean="0"/>
                <a:t>এর</a:t>
              </a:r>
              <a:r>
                <a:rPr lang="en-US" sz="4000" dirty="0" smtClean="0"/>
                <a:t> </a:t>
              </a:r>
              <a:endParaRPr lang="en-US" sz="4000" dirty="0"/>
            </a:p>
          </p:txBody>
        </p:sp>
        <p:sp>
          <p:nvSpPr>
            <p:cNvPr id="6" name="Down Arrow Callout 5"/>
            <p:cNvSpPr/>
            <p:nvPr/>
          </p:nvSpPr>
          <p:spPr>
            <a:xfrm>
              <a:off x="2438400" y="1962150"/>
              <a:ext cx="3733800" cy="1066800"/>
            </a:xfrm>
            <a:prstGeom prst="downArrowCallou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2057400" y="3097709"/>
            <a:ext cx="4495800" cy="76944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400" dirty="0" err="1" smtClean="0"/>
              <a:t>অংক</a:t>
            </a:r>
            <a:r>
              <a:rPr lang="en-US" sz="4400" dirty="0" smtClean="0"/>
              <a:t> </a:t>
            </a:r>
            <a:r>
              <a:rPr lang="en-US" sz="4400" dirty="0" err="1" smtClean="0"/>
              <a:t>নং</a:t>
            </a:r>
            <a:r>
              <a:rPr lang="en-US" sz="4400" dirty="0" smtClean="0"/>
              <a:t>- ৭ , ৮ ও ৯ 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927291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lowchart: Magnetic Disk 5"/>
          <p:cNvSpPr/>
          <p:nvPr/>
        </p:nvSpPr>
        <p:spPr>
          <a:xfrm>
            <a:off x="2436126" y="1821976"/>
            <a:ext cx="1443251" cy="419669"/>
          </a:xfrm>
          <a:prstGeom prst="flowChartMagneticDisk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Flowchart: Magnetic Disk 6"/>
          <p:cNvSpPr/>
          <p:nvPr/>
        </p:nvSpPr>
        <p:spPr>
          <a:xfrm>
            <a:off x="6052303" y="1821976"/>
            <a:ext cx="1443251" cy="419669"/>
          </a:xfrm>
          <a:prstGeom prst="flowChartMagneticDisk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Flowchart: Direct Access Storage 7"/>
          <p:cNvSpPr/>
          <p:nvPr/>
        </p:nvSpPr>
        <p:spPr>
          <a:xfrm rot="16200000">
            <a:off x="3073307" y="1399749"/>
            <a:ext cx="199600" cy="839337"/>
          </a:xfrm>
          <a:prstGeom prst="flowChartMagneticDrum">
            <a:avLst/>
          </a:prstGeom>
          <a:solidFill>
            <a:srgbClr val="FC2828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Flowchart: Direct Access Storage 8"/>
          <p:cNvSpPr/>
          <p:nvPr/>
        </p:nvSpPr>
        <p:spPr>
          <a:xfrm rot="16200000">
            <a:off x="6674128" y="1399750"/>
            <a:ext cx="199600" cy="839337"/>
          </a:xfrm>
          <a:prstGeom prst="flowChartMagneticDrum">
            <a:avLst/>
          </a:prstGeom>
          <a:solidFill>
            <a:srgbClr val="FC2828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Can 10"/>
          <p:cNvSpPr/>
          <p:nvPr/>
        </p:nvSpPr>
        <p:spPr>
          <a:xfrm>
            <a:off x="3034922" y="1064525"/>
            <a:ext cx="322428" cy="706272"/>
          </a:xfrm>
          <a:prstGeom prst="can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Can 11"/>
          <p:cNvSpPr/>
          <p:nvPr/>
        </p:nvSpPr>
        <p:spPr>
          <a:xfrm>
            <a:off x="6612713" y="1067086"/>
            <a:ext cx="322428" cy="706272"/>
          </a:xfrm>
          <a:prstGeom prst="can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7" name="Parallelogram 16"/>
          <p:cNvSpPr/>
          <p:nvPr/>
        </p:nvSpPr>
        <p:spPr>
          <a:xfrm rot="7411304">
            <a:off x="1492131" y="1065037"/>
            <a:ext cx="1086308" cy="950201"/>
          </a:xfrm>
          <a:prstGeom prst="parallelogram">
            <a:avLst>
              <a:gd name="adj" fmla="val 6006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Parallelogram 17"/>
          <p:cNvSpPr/>
          <p:nvPr/>
        </p:nvSpPr>
        <p:spPr>
          <a:xfrm rot="21099805">
            <a:off x="7677505" y="1147832"/>
            <a:ext cx="1217485" cy="937374"/>
          </a:xfrm>
          <a:prstGeom prst="parallelogram">
            <a:avLst>
              <a:gd name="adj" fmla="val 9567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9" name="Isosceles Triangle 18"/>
          <p:cNvSpPr/>
          <p:nvPr/>
        </p:nvSpPr>
        <p:spPr>
          <a:xfrm>
            <a:off x="7690835" y="1207827"/>
            <a:ext cx="854119" cy="960688"/>
          </a:xfrm>
          <a:prstGeom prst="triangle">
            <a:avLst>
              <a:gd name="adj" fmla="val 7724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2" name="Rectangle 21"/>
          <p:cNvSpPr/>
          <p:nvPr/>
        </p:nvSpPr>
        <p:spPr>
          <a:xfrm>
            <a:off x="8388172" y="1198330"/>
            <a:ext cx="440307" cy="2098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3" name="Rectangle 22"/>
          <p:cNvSpPr/>
          <p:nvPr/>
        </p:nvSpPr>
        <p:spPr>
          <a:xfrm>
            <a:off x="8821406" y="1198330"/>
            <a:ext cx="440307" cy="2098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4" name="Rectangle 23"/>
          <p:cNvSpPr/>
          <p:nvPr/>
        </p:nvSpPr>
        <p:spPr>
          <a:xfrm>
            <a:off x="8449712" y="1423516"/>
            <a:ext cx="440307" cy="2098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5" name="Rectangle 24"/>
          <p:cNvSpPr/>
          <p:nvPr/>
        </p:nvSpPr>
        <p:spPr>
          <a:xfrm>
            <a:off x="8890019" y="1423516"/>
            <a:ext cx="440307" cy="2098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6" name="Rectangle 25"/>
          <p:cNvSpPr/>
          <p:nvPr/>
        </p:nvSpPr>
        <p:spPr>
          <a:xfrm>
            <a:off x="8369159" y="1626659"/>
            <a:ext cx="440307" cy="2098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7" name="Rectangle 26"/>
          <p:cNvSpPr/>
          <p:nvPr/>
        </p:nvSpPr>
        <p:spPr>
          <a:xfrm>
            <a:off x="8526439" y="1835606"/>
            <a:ext cx="440307" cy="2098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8" name="Rectangle 27"/>
          <p:cNvSpPr/>
          <p:nvPr/>
        </p:nvSpPr>
        <p:spPr>
          <a:xfrm>
            <a:off x="8802892" y="1626659"/>
            <a:ext cx="440307" cy="2098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9" name="Rectangle 28"/>
          <p:cNvSpPr/>
          <p:nvPr/>
        </p:nvSpPr>
        <p:spPr>
          <a:xfrm>
            <a:off x="8959560" y="1819418"/>
            <a:ext cx="440307" cy="2098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0" name="Isosceles Triangle 29"/>
          <p:cNvSpPr/>
          <p:nvPr/>
        </p:nvSpPr>
        <p:spPr>
          <a:xfrm>
            <a:off x="7714264" y="1182113"/>
            <a:ext cx="870554" cy="960688"/>
          </a:xfrm>
          <a:prstGeom prst="triangle">
            <a:avLst>
              <a:gd name="adj" fmla="val 77248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1" name="Rounded Rectangle 30"/>
          <p:cNvSpPr/>
          <p:nvPr/>
        </p:nvSpPr>
        <p:spPr>
          <a:xfrm>
            <a:off x="1074761" y="1207827"/>
            <a:ext cx="579419" cy="21568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2" name="Rounded Rectangle 31"/>
          <p:cNvSpPr/>
          <p:nvPr/>
        </p:nvSpPr>
        <p:spPr>
          <a:xfrm>
            <a:off x="490646" y="1207827"/>
            <a:ext cx="579419" cy="21568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3" name="Rounded Rectangle 32"/>
          <p:cNvSpPr/>
          <p:nvPr/>
        </p:nvSpPr>
        <p:spPr>
          <a:xfrm>
            <a:off x="-84554" y="1198330"/>
            <a:ext cx="579419" cy="21568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4" name="Rounded Rectangle 33"/>
          <p:cNvSpPr/>
          <p:nvPr/>
        </p:nvSpPr>
        <p:spPr>
          <a:xfrm>
            <a:off x="1106356" y="1218063"/>
            <a:ext cx="579419" cy="21568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5" name="Rounded Rectangle 34"/>
          <p:cNvSpPr/>
          <p:nvPr/>
        </p:nvSpPr>
        <p:spPr>
          <a:xfrm>
            <a:off x="522241" y="1218063"/>
            <a:ext cx="579419" cy="21568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6" name="Rounded Rectangle 35"/>
          <p:cNvSpPr/>
          <p:nvPr/>
        </p:nvSpPr>
        <p:spPr>
          <a:xfrm>
            <a:off x="-52959" y="1208565"/>
            <a:ext cx="579419" cy="21568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7" name="Rounded Rectangle 36"/>
          <p:cNvSpPr/>
          <p:nvPr/>
        </p:nvSpPr>
        <p:spPr>
          <a:xfrm>
            <a:off x="992313" y="1403295"/>
            <a:ext cx="579419" cy="21568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8" name="Rounded Rectangle 37"/>
          <p:cNvSpPr/>
          <p:nvPr/>
        </p:nvSpPr>
        <p:spPr>
          <a:xfrm>
            <a:off x="408198" y="1403295"/>
            <a:ext cx="579419" cy="21568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0" name="Rounded Rectangle 39"/>
          <p:cNvSpPr/>
          <p:nvPr/>
        </p:nvSpPr>
        <p:spPr>
          <a:xfrm>
            <a:off x="1073975" y="1628604"/>
            <a:ext cx="579419" cy="21568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1" name="Rounded Rectangle 40"/>
          <p:cNvSpPr/>
          <p:nvPr/>
        </p:nvSpPr>
        <p:spPr>
          <a:xfrm>
            <a:off x="520630" y="1608503"/>
            <a:ext cx="579419" cy="21568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2" name="Rounded Rectangle 41"/>
          <p:cNvSpPr/>
          <p:nvPr/>
        </p:nvSpPr>
        <p:spPr>
          <a:xfrm>
            <a:off x="-34389" y="1609291"/>
            <a:ext cx="579419" cy="21568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3" name="Rounded Rectangle 42"/>
          <p:cNvSpPr/>
          <p:nvPr/>
        </p:nvSpPr>
        <p:spPr>
          <a:xfrm>
            <a:off x="838064" y="1854160"/>
            <a:ext cx="579419" cy="21568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4" name="Rounded Rectangle 43"/>
          <p:cNvSpPr/>
          <p:nvPr/>
        </p:nvSpPr>
        <p:spPr>
          <a:xfrm>
            <a:off x="253949" y="1854160"/>
            <a:ext cx="579419" cy="21568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6" name="Rounded Rectangle 45"/>
          <p:cNvSpPr/>
          <p:nvPr/>
        </p:nvSpPr>
        <p:spPr>
          <a:xfrm>
            <a:off x="858257" y="1834427"/>
            <a:ext cx="579419" cy="21568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7" name="Rounded Rectangle 46"/>
          <p:cNvSpPr/>
          <p:nvPr/>
        </p:nvSpPr>
        <p:spPr>
          <a:xfrm>
            <a:off x="274142" y="1834427"/>
            <a:ext cx="579419" cy="21568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9" name="Rounded Rectangle 48"/>
          <p:cNvSpPr/>
          <p:nvPr/>
        </p:nvSpPr>
        <p:spPr>
          <a:xfrm>
            <a:off x="736366" y="2029253"/>
            <a:ext cx="579419" cy="21568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0" name="Rounded Rectangle 49"/>
          <p:cNvSpPr/>
          <p:nvPr/>
        </p:nvSpPr>
        <p:spPr>
          <a:xfrm>
            <a:off x="152251" y="2029253"/>
            <a:ext cx="579419" cy="21568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2" name="Isosceles Triangle 51"/>
          <p:cNvSpPr/>
          <p:nvPr/>
        </p:nvSpPr>
        <p:spPr>
          <a:xfrm>
            <a:off x="1195035" y="1248769"/>
            <a:ext cx="939134" cy="992876"/>
          </a:xfrm>
          <a:prstGeom prst="triangl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5" name="Rectangle 54"/>
          <p:cNvSpPr/>
          <p:nvPr/>
        </p:nvSpPr>
        <p:spPr>
          <a:xfrm>
            <a:off x="8568980" y="1947169"/>
            <a:ext cx="440307" cy="2098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6" name="Rectangle 55"/>
          <p:cNvSpPr/>
          <p:nvPr/>
        </p:nvSpPr>
        <p:spPr>
          <a:xfrm>
            <a:off x="8959560" y="1952507"/>
            <a:ext cx="440307" cy="2098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94" name="Group 93"/>
          <p:cNvGrpSpPr/>
          <p:nvPr/>
        </p:nvGrpSpPr>
        <p:grpSpPr>
          <a:xfrm>
            <a:off x="1710931" y="237110"/>
            <a:ext cx="6952969" cy="923808"/>
            <a:chOff x="2279711" y="83850"/>
            <a:chExt cx="9270625" cy="1231744"/>
          </a:xfrm>
          <a:solidFill>
            <a:srgbClr val="C00000"/>
          </a:solidFill>
        </p:grpSpPr>
        <p:sp>
          <p:nvSpPr>
            <p:cNvPr id="57" name="Plus 56"/>
            <p:cNvSpPr/>
            <p:nvPr/>
          </p:nvSpPr>
          <p:spPr>
            <a:xfrm rot="2664600">
              <a:off x="2279711" y="141369"/>
              <a:ext cx="1153676" cy="1174225"/>
            </a:xfrm>
            <a:prstGeom prst="mathPlus">
              <a:avLst>
                <a:gd name="adj1" fmla="val 6571"/>
              </a:avLst>
            </a:prstGeom>
            <a:grp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8" name="Plus 57"/>
            <p:cNvSpPr/>
            <p:nvPr/>
          </p:nvSpPr>
          <p:spPr>
            <a:xfrm rot="2664600">
              <a:off x="2857126" y="128114"/>
              <a:ext cx="1153676" cy="1174225"/>
            </a:xfrm>
            <a:prstGeom prst="mathPlus">
              <a:avLst>
                <a:gd name="adj1" fmla="val 6571"/>
              </a:avLst>
            </a:prstGeom>
            <a:grp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9" name="Plus 58"/>
            <p:cNvSpPr/>
            <p:nvPr/>
          </p:nvSpPr>
          <p:spPr>
            <a:xfrm rot="2664600">
              <a:off x="3429631" y="113769"/>
              <a:ext cx="1153676" cy="1174225"/>
            </a:xfrm>
            <a:prstGeom prst="mathPlus">
              <a:avLst>
                <a:gd name="adj1" fmla="val 6571"/>
              </a:avLst>
            </a:prstGeom>
            <a:grp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0" name="Plus 59"/>
            <p:cNvSpPr/>
            <p:nvPr/>
          </p:nvSpPr>
          <p:spPr>
            <a:xfrm rot="2664600">
              <a:off x="4002828" y="113768"/>
              <a:ext cx="1153676" cy="1174225"/>
            </a:xfrm>
            <a:prstGeom prst="mathPlus">
              <a:avLst>
                <a:gd name="adj1" fmla="val 6571"/>
              </a:avLst>
            </a:prstGeom>
            <a:grp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1" name="Plus 60"/>
            <p:cNvSpPr/>
            <p:nvPr/>
          </p:nvSpPr>
          <p:spPr>
            <a:xfrm rot="2664600">
              <a:off x="4573896" y="113767"/>
              <a:ext cx="1153676" cy="1174225"/>
            </a:xfrm>
            <a:prstGeom prst="mathPlus">
              <a:avLst>
                <a:gd name="adj1" fmla="val 6571"/>
              </a:avLst>
            </a:prstGeom>
            <a:grp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2" name="Plus 61"/>
            <p:cNvSpPr/>
            <p:nvPr/>
          </p:nvSpPr>
          <p:spPr>
            <a:xfrm rot="2664600">
              <a:off x="5145519" y="117727"/>
              <a:ext cx="1153676" cy="1174225"/>
            </a:xfrm>
            <a:prstGeom prst="mathPlus">
              <a:avLst>
                <a:gd name="adj1" fmla="val 6571"/>
              </a:avLst>
            </a:prstGeom>
            <a:grp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3" name="Plus 62"/>
            <p:cNvSpPr/>
            <p:nvPr/>
          </p:nvSpPr>
          <p:spPr>
            <a:xfrm rot="2664600">
              <a:off x="5722934" y="104472"/>
              <a:ext cx="1153676" cy="1174225"/>
            </a:xfrm>
            <a:prstGeom prst="mathPlus">
              <a:avLst>
                <a:gd name="adj1" fmla="val 6571"/>
              </a:avLst>
            </a:prstGeom>
            <a:grp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4" name="Plus 63"/>
            <p:cNvSpPr/>
            <p:nvPr/>
          </p:nvSpPr>
          <p:spPr>
            <a:xfrm rot="2664600">
              <a:off x="6868636" y="90126"/>
              <a:ext cx="1153676" cy="1174225"/>
            </a:xfrm>
            <a:prstGeom prst="mathPlus">
              <a:avLst>
                <a:gd name="adj1" fmla="val 6571"/>
              </a:avLst>
            </a:prstGeom>
            <a:grp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5" name="Plus 64"/>
            <p:cNvSpPr/>
            <p:nvPr/>
          </p:nvSpPr>
          <p:spPr>
            <a:xfrm rot="2664600">
              <a:off x="7439704" y="90125"/>
              <a:ext cx="1153676" cy="1174225"/>
            </a:xfrm>
            <a:prstGeom prst="mathPlus">
              <a:avLst>
                <a:gd name="adj1" fmla="val 6571"/>
              </a:avLst>
            </a:prstGeom>
            <a:grp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6" name="Plus 65"/>
            <p:cNvSpPr/>
            <p:nvPr/>
          </p:nvSpPr>
          <p:spPr>
            <a:xfrm rot="2664600">
              <a:off x="6306058" y="113767"/>
              <a:ext cx="1153676" cy="1174225"/>
            </a:xfrm>
            <a:prstGeom prst="mathPlus">
              <a:avLst>
                <a:gd name="adj1" fmla="val 6571"/>
              </a:avLst>
            </a:prstGeom>
            <a:grp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5" name="Plus 84"/>
            <p:cNvSpPr/>
            <p:nvPr/>
          </p:nvSpPr>
          <p:spPr>
            <a:xfrm rot="2664600">
              <a:off x="8035917" y="96948"/>
              <a:ext cx="1153676" cy="1174225"/>
            </a:xfrm>
            <a:prstGeom prst="mathPlus">
              <a:avLst>
                <a:gd name="adj1" fmla="val 6571"/>
              </a:avLst>
            </a:prstGeom>
            <a:grp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8" name="Plus 87"/>
            <p:cNvSpPr/>
            <p:nvPr/>
          </p:nvSpPr>
          <p:spPr>
            <a:xfrm rot="2664600">
              <a:off x="10396660" y="83850"/>
              <a:ext cx="1153676" cy="1174225"/>
            </a:xfrm>
            <a:prstGeom prst="mathPlus">
              <a:avLst>
                <a:gd name="adj1" fmla="val 6571"/>
              </a:avLst>
            </a:prstGeom>
            <a:grp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0" name="Plus 89"/>
            <p:cNvSpPr/>
            <p:nvPr/>
          </p:nvSpPr>
          <p:spPr>
            <a:xfrm rot="2664600">
              <a:off x="8650688" y="111294"/>
              <a:ext cx="1153676" cy="1174225"/>
            </a:xfrm>
            <a:prstGeom prst="mathPlus">
              <a:avLst>
                <a:gd name="adj1" fmla="val 6571"/>
              </a:avLst>
            </a:prstGeom>
            <a:grp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1" name="Plus 90"/>
            <p:cNvSpPr/>
            <p:nvPr/>
          </p:nvSpPr>
          <p:spPr>
            <a:xfrm rot="2664600">
              <a:off x="9837544" y="96948"/>
              <a:ext cx="1153676" cy="1174225"/>
            </a:xfrm>
            <a:prstGeom prst="mathPlus">
              <a:avLst>
                <a:gd name="adj1" fmla="val 6571"/>
              </a:avLst>
            </a:prstGeom>
            <a:grp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3" name="Plus 92"/>
            <p:cNvSpPr/>
            <p:nvPr/>
          </p:nvSpPr>
          <p:spPr>
            <a:xfrm rot="2664600">
              <a:off x="9274966" y="120589"/>
              <a:ext cx="1153676" cy="1174225"/>
            </a:xfrm>
            <a:prstGeom prst="mathPlus">
              <a:avLst>
                <a:gd name="adj1" fmla="val 6571"/>
              </a:avLst>
            </a:prstGeom>
            <a:grp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95" name="Cube 94"/>
          <p:cNvSpPr/>
          <p:nvPr/>
        </p:nvSpPr>
        <p:spPr>
          <a:xfrm>
            <a:off x="-84554" y="864658"/>
            <a:ext cx="9490044" cy="368489"/>
          </a:xfrm>
          <a:prstGeom prst="cube">
            <a:avLst>
              <a:gd name="adj" fmla="val 63106"/>
            </a:avLst>
          </a:prstGeom>
          <a:ln w="57150">
            <a:solidFill>
              <a:srgbClr val="FC2828"/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96" name="Picture 9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4050"/>
            <a:ext cx="9144000" cy="250031"/>
          </a:xfrm>
          <a:prstGeom prst="rect">
            <a:avLst/>
          </a:prstGeom>
        </p:spPr>
      </p:pic>
      <p:grpSp>
        <p:nvGrpSpPr>
          <p:cNvPr id="98" name="Group 97"/>
          <p:cNvGrpSpPr/>
          <p:nvPr/>
        </p:nvGrpSpPr>
        <p:grpSpPr>
          <a:xfrm>
            <a:off x="1678195" y="440063"/>
            <a:ext cx="6952969" cy="797318"/>
            <a:chOff x="2279711" y="83850"/>
            <a:chExt cx="9270625" cy="1231744"/>
          </a:xfrm>
          <a:solidFill>
            <a:srgbClr val="00B050"/>
          </a:solidFill>
        </p:grpSpPr>
        <p:sp>
          <p:nvSpPr>
            <p:cNvPr id="99" name="Plus 98"/>
            <p:cNvSpPr/>
            <p:nvPr/>
          </p:nvSpPr>
          <p:spPr>
            <a:xfrm rot="2664600">
              <a:off x="2279711" y="141369"/>
              <a:ext cx="1153676" cy="1174225"/>
            </a:xfrm>
            <a:prstGeom prst="mathPlus">
              <a:avLst>
                <a:gd name="adj1" fmla="val 6571"/>
              </a:avLst>
            </a:prstGeom>
            <a:grpFill/>
            <a:ln w="28575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0" name="Plus 99"/>
            <p:cNvSpPr/>
            <p:nvPr/>
          </p:nvSpPr>
          <p:spPr>
            <a:xfrm rot="2664600">
              <a:off x="2857126" y="128114"/>
              <a:ext cx="1153676" cy="1174225"/>
            </a:xfrm>
            <a:prstGeom prst="mathPlus">
              <a:avLst>
                <a:gd name="adj1" fmla="val 6571"/>
              </a:avLst>
            </a:prstGeom>
            <a:grpFill/>
            <a:ln w="28575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1" name="Plus 100"/>
            <p:cNvSpPr/>
            <p:nvPr/>
          </p:nvSpPr>
          <p:spPr>
            <a:xfrm rot="2664600">
              <a:off x="3429631" y="113769"/>
              <a:ext cx="1153676" cy="1174225"/>
            </a:xfrm>
            <a:prstGeom prst="mathPlus">
              <a:avLst>
                <a:gd name="adj1" fmla="val 6571"/>
              </a:avLst>
            </a:prstGeom>
            <a:grpFill/>
            <a:ln w="28575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2" name="Plus 101"/>
            <p:cNvSpPr/>
            <p:nvPr/>
          </p:nvSpPr>
          <p:spPr>
            <a:xfrm rot="2664600">
              <a:off x="4002828" y="113768"/>
              <a:ext cx="1153676" cy="1174225"/>
            </a:xfrm>
            <a:prstGeom prst="mathPlus">
              <a:avLst>
                <a:gd name="adj1" fmla="val 6571"/>
              </a:avLst>
            </a:prstGeom>
            <a:grpFill/>
            <a:ln w="28575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3" name="Plus 102"/>
            <p:cNvSpPr/>
            <p:nvPr/>
          </p:nvSpPr>
          <p:spPr>
            <a:xfrm rot="2664600">
              <a:off x="4573896" y="113767"/>
              <a:ext cx="1153676" cy="1174225"/>
            </a:xfrm>
            <a:prstGeom prst="mathPlus">
              <a:avLst>
                <a:gd name="adj1" fmla="val 6571"/>
              </a:avLst>
            </a:prstGeom>
            <a:grpFill/>
            <a:ln w="28575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4" name="Plus 103"/>
            <p:cNvSpPr/>
            <p:nvPr/>
          </p:nvSpPr>
          <p:spPr>
            <a:xfrm rot="2664600">
              <a:off x="5145519" y="117727"/>
              <a:ext cx="1153676" cy="1174225"/>
            </a:xfrm>
            <a:prstGeom prst="mathPlus">
              <a:avLst>
                <a:gd name="adj1" fmla="val 6571"/>
              </a:avLst>
            </a:prstGeom>
            <a:grpFill/>
            <a:ln w="28575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5" name="Plus 104"/>
            <p:cNvSpPr/>
            <p:nvPr/>
          </p:nvSpPr>
          <p:spPr>
            <a:xfrm rot="2664600">
              <a:off x="5722934" y="104472"/>
              <a:ext cx="1153676" cy="1174225"/>
            </a:xfrm>
            <a:prstGeom prst="mathPlus">
              <a:avLst>
                <a:gd name="adj1" fmla="val 6571"/>
              </a:avLst>
            </a:prstGeom>
            <a:grpFill/>
            <a:ln w="28575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6" name="Plus 105"/>
            <p:cNvSpPr/>
            <p:nvPr/>
          </p:nvSpPr>
          <p:spPr>
            <a:xfrm rot="2664600">
              <a:off x="6868636" y="90126"/>
              <a:ext cx="1153676" cy="1174225"/>
            </a:xfrm>
            <a:prstGeom prst="mathPlus">
              <a:avLst>
                <a:gd name="adj1" fmla="val 6571"/>
              </a:avLst>
            </a:prstGeom>
            <a:grpFill/>
            <a:ln w="28575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7" name="Plus 106"/>
            <p:cNvSpPr/>
            <p:nvPr/>
          </p:nvSpPr>
          <p:spPr>
            <a:xfrm rot="2664600">
              <a:off x="7439704" y="90125"/>
              <a:ext cx="1153676" cy="1174225"/>
            </a:xfrm>
            <a:prstGeom prst="mathPlus">
              <a:avLst>
                <a:gd name="adj1" fmla="val 6571"/>
              </a:avLst>
            </a:prstGeom>
            <a:grpFill/>
            <a:ln w="28575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8" name="Plus 107"/>
            <p:cNvSpPr/>
            <p:nvPr/>
          </p:nvSpPr>
          <p:spPr>
            <a:xfrm rot="2664600">
              <a:off x="6306058" y="113767"/>
              <a:ext cx="1153676" cy="1174225"/>
            </a:xfrm>
            <a:prstGeom prst="mathPlus">
              <a:avLst>
                <a:gd name="adj1" fmla="val 6571"/>
              </a:avLst>
            </a:prstGeom>
            <a:grpFill/>
            <a:ln w="28575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9" name="Plus 108"/>
            <p:cNvSpPr/>
            <p:nvPr/>
          </p:nvSpPr>
          <p:spPr>
            <a:xfrm rot="2664600">
              <a:off x="8035917" y="96948"/>
              <a:ext cx="1153676" cy="1174225"/>
            </a:xfrm>
            <a:prstGeom prst="mathPlus">
              <a:avLst>
                <a:gd name="adj1" fmla="val 6571"/>
              </a:avLst>
            </a:prstGeom>
            <a:grpFill/>
            <a:ln w="28575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0" name="Plus 109"/>
            <p:cNvSpPr/>
            <p:nvPr/>
          </p:nvSpPr>
          <p:spPr>
            <a:xfrm rot="2664600">
              <a:off x="10396660" y="83850"/>
              <a:ext cx="1153676" cy="1174225"/>
            </a:xfrm>
            <a:prstGeom prst="mathPlus">
              <a:avLst>
                <a:gd name="adj1" fmla="val 6571"/>
              </a:avLst>
            </a:prstGeom>
            <a:grpFill/>
            <a:ln w="28575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1" name="Plus 110"/>
            <p:cNvSpPr/>
            <p:nvPr/>
          </p:nvSpPr>
          <p:spPr>
            <a:xfrm rot="2664600">
              <a:off x="8650688" y="111294"/>
              <a:ext cx="1153676" cy="1174225"/>
            </a:xfrm>
            <a:prstGeom prst="mathPlus">
              <a:avLst>
                <a:gd name="adj1" fmla="val 6571"/>
              </a:avLst>
            </a:prstGeom>
            <a:grpFill/>
            <a:ln w="28575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2" name="Plus 111"/>
            <p:cNvSpPr/>
            <p:nvPr/>
          </p:nvSpPr>
          <p:spPr>
            <a:xfrm rot="2664600">
              <a:off x="9837544" y="96948"/>
              <a:ext cx="1153676" cy="1174225"/>
            </a:xfrm>
            <a:prstGeom prst="mathPlus">
              <a:avLst>
                <a:gd name="adj1" fmla="val 6571"/>
              </a:avLst>
            </a:prstGeom>
            <a:grpFill/>
            <a:ln w="28575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3" name="Plus 112"/>
            <p:cNvSpPr/>
            <p:nvPr/>
          </p:nvSpPr>
          <p:spPr>
            <a:xfrm rot="2664600">
              <a:off x="9274966" y="120589"/>
              <a:ext cx="1153676" cy="1174225"/>
            </a:xfrm>
            <a:prstGeom prst="mathPlus">
              <a:avLst>
                <a:gd name="adj1" fmla="val 6571"/>
              </a:avLst>
            </a:prstGeom>
            <a:grpFill/>
            <a:ln w="28575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cxnSp>
        <p:nvCxnSpPr>
          <p:cNvPr id="117" name="Straight Connector 116"/>
          <p:cNvCxnSpPr>
            <a:stCxn id="57" idx="2"/>
            <a:endCxn id="99" idx="2"/>
          </p:cNvCxnSpPr>
          <p:nvPr/>
        </p:nvCxnSpPr>
        <p:spPr>
          <a:xfrm flipH="1">
            <a:off x="1883704" y="498095"/>
            <a:ext cx="32736" cy="136754"/>
          </a:xfrm>
          <a:prstGeom prst="line">
            <a:avLst/>
          </a:prstGeom>
          <a:ln w="762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8" name="Straight Connector 117"/>
          <p:cNvCxnSpPr/>
          <p:nvPr/>
        </p:nvCxnSpPr>
        <p:spPr>
          <a:xfrm flipH="1">
            <a:off x="8405067" y="437108"/>
            <a:ext cx="52055" cy="183635"/>
          </a:xfrm>
          <a:prstGeom prst="line">
            <a:avLst/>
          </a:prstGeom>
          <a:ln w="762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9" name="Straight Connector 118"/>
          <p:cNvCxnSpPr/>
          <p:nvPr/>
        </p:nvCxnSpPr>
        <p:spPr>
          <a:xfrm flipH="1">
            <a:off x="7975915" y="447044"/>
            <a:ext cx="52055" cy="183635"/>
          </a:xfrm>
          <a:prstGeom prst="line">
            <a:avLst/>
          </a:prstGeom>
          <a:ln w="762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0" name="Straight Connector 119"/>
          <p:cNvCxnSpPr/>
          <p:nvPr/>
        </p:nvCxnSpPr>
        <p:spPr>
          <a:xfrm flipH="1">
            <a:off x="7566979" y="447044"/>
            <a:ext cx="52055" cy="183635"/>
          </a:xfrm>
          <a:prstGeom prst="line">
            <a:avLst/>
          </a:prstGeom>
          <a:ln w="762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1" name="Straight Connector 120"/>
          <p:cNvCxnSpPr/>
          <p:nvPr/>
        </p:nvCxnSpPr>
        <p:spPr>
          <a:xfrm flipH="1">
            <a:off x="7095883" y="447044"/>
            <a:ext cx="52055" cy="183635"/>
          </a:xfrm>
          <a:prstGeom prst="line">
            <a:avLst/>
          </a:prstGeom>
          <a:ln w="762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2" name="Straight Connector 121"/>
          <p:cNvCxnSpPr/>
          <p:nvPr/>
        </p:nvCxnSpPr>
        <p:spPr>
          <a:xfrm flipH="1">
            <a:off x="6655941" y="447044"/>
            <a:ext cx="52055" cy="183635"/>
          </a:xfrm>
          <a:prstGeom prst="line">
            <a:avLst/>
          </a:prstGeom>
          <a:ln w="762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3" name="Straight Connector 122"/>
          <p:cNvCxnSpPr/>
          <p:nvPr/>
        </p:nvCxnSpPr>
        <p:spPr>
          <a:xfrm flipH="1">
            <a:off x="6195394" y="427244"/>
            <a:ext cx="52055" cy="183635"/>
          </a:xfrm>
          <a:prstGeom prst="line">
            <a:avLst/>
          </a:prstGeom>
          <a:ln w="762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4" name="Straight Connector 123"/>
          <p:cNvCxnSpPr/>
          <p:nvPr/>
        </p:nvCxnSpPr>
        <p:spPr>
          <a:xfrm flipH="1">
            <a:off x="5766105" y="447044"/>
            <a:ext cx="52055" cy="183635"/>
          </a:xfrm>
          <a:prstGeom prst="line">
            <a:avLst/>
          </a:prstGeom>
          <a:ln w="762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5" name="Straight Connector 124"/>
          <p:cNvCxnSpPr/>
          <p:nvPr/>
        </p:nvCxnSpPr>
        <p:spPr>
          <a:xfrm flipH="1">
            <a:off x="5335804" y="445565"/>
            <a:ext cx="52055" cy="183635"/>
          </a:xfrm>
          <a:prstGeom prst="line">
            <a:avLst/>
          </a:prstGeom>
          <a:ln w="762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6" name="Straight Connector 125"/>
          <p:cNvCxnSpPr>
            <a:endCxn id="105" idx="3"/>
          </p:cNvCxnSpPr>
          <p:nvPr/>
        </p:nvCxnSpPr>
        <p:spPr>
          <a:xfrm flipH="1">
            <a:off x="4888687" y="464555"/>
            <a:ext cx="99722" cy="169386"/>
          </a:xfrm>
          <a:prstGeom prst="line">
            <a:avLst/>
          </a:prstGeom>
          <a:ln w="762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8" name="Straight Connector 127"/>
          <p:cNvCxnSpPr/>
          <p:nvPr/>
        </p:nvCxnSpPr>
        <p:spPr>
          <a:xfrm flipH="1">
            <a:off x="4470393" y="445236"/>
            <a:ext cx="68717" cy="200145"/>
          </a:xfrm>
          <a:prstGeom prst="line">
            <a:avLst/>
          </a:prstGeom>
          <a:ln w="762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9" name="Straight Connector 128"/>
          <p:cNvCxnSpPr/>
          <p:nvPr/>
        </p:nvCxnSpPr>
        <p:spPr>
          <a:xfrm flipH="1">
            <a:off x="4020103" y="445236"/>
            <a:ext cx="68717" cy="200145"/>
          </a:xfrm>
          <a:prstGeom prst="line">
            <a:avLst/>
          </a:prstGeom>
          <a:ln w="762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0" name="Straight Connector 129"/>
          <p:cNvCxnSpPr/>
          <p:nvPr/>
        </p:nvCxnSpPr>
        <p:spPr>
          <a:xfrm flipH="1">
            <a:off x="3570677" y="445236"/>
            <a:ext cx="68717" cy="200145"/>
          </a:xfrm>
          <a:prstGeom prst="line">
            <a:avLst/>
          </a:prstGeom>
          <a:ln w="762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1" name="Straight Connector 130"/>
          <p:cNvCxnSpPr/>
          <p:nvPr/>
        </p:nvCxnSpPr>
        <p:spPr>
          <a:xfrm flipH="1">
            <a:off x="3161518" y="445236"/>
            <a:ext cx="68717" cy="200145"/>
          </a:xfrm>
          <a:prstGeom prst="line">
            <a:avLst/>
          </a:prstGeom>
          <a:ln w="762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2" name="Straight Connector 131"/>
          <p:cNvCxnSpPr/>
          <p:nvPr/>
        </p:nvCxnSpPr>
        <p:spPr>
          <a:xfrm flipH="1">
            <a:off x="2731497" y="455939"/>
            <a:ext cx="68717" cy="200145"/>
          </a:xfrm>
          <a:prstGeom prst="line">
            <a:avLst/>
          </a:prstGeom>
          <a:ln w="762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3" name="Straight Connector 132"/>
          <p:cNvCxnSpPr/>
          <p:nvPr/>
        </p:nvCxnSpPr>
        <p:spPr>
          <a:xfrm flipH="1">
            <a:off x="2300884" y="445565"/>
            <a:ext cx="68717" cy="200145"/>
          </a:xfrm>
          <a:prstGeom prst="line">
            <a:avLst/>
          </a:prstGeom>
          <a:ln w="762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35" name="Picture 13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3190" y="1207827"/>
            <a:ext cx="1071563" cy="1071563"/>
          </a:xfrm>
          <a:prstGeom prst="rect">
            <a:avLst/>
          </a:prstGeom>
        </p:spPr>
      </p:pic>
      <p:sp>
        <p:nvSpPr>
          <p:cNvPr id="3" name="Frame 2"/>
          <p:cNvSpPr/>
          <p:nvPr/>
        </p:nvSpPr>
        <p:spPr>
          <a:xfrm>
            <a:off x="-84554" y="-400050"/>
            <a:ext cx="9484421" cy="5410200"/>
          </a:xfrm>
          <a:prstGeom prst="frame">
            <a:avLst>
              <a:gd name="adj1" fmla="val 9434"/>
            </a:avLst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23351" y="1826769"/>
            <a:ext cx="6330166" cy="31547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57150" h="38100" prst="artDeco"/>
            </a:sp3d>
          </a:bodyPr>
          <a:lstStyle/>
          <a:p>
            <a:r>
              <a:rPr lang="en-US" sz="19900" b="1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C0066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ধন্যবাদ</a:t>
            </a:r>
            <a:endParaRPr lang="en-US" sz="199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CC0066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02559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396</TotalTime>
  <Words>385</Words>
  <Application>Microsoft Office PowerPoint</Application>
  <PresentationFormat>On-screen Show (16:9)</PresentationFormat>
  <Paragraphs>63</Paragraphs>
  <Slides>13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9" baseType="lpstr">
      <vt:lpstr>Arial</vt:lpstr>
      <vt:lpstr>Calibri</vt:lpstr>
      <vt:lpstr>Cambria Math</vt:lpstr>
      <vt:lpstr>Saroda</vt:lpstr>
      <vt:lpstr>SutonnyIIE</vt:lpstr>
      <vt:lpstr>SutonnyMJ</vt:lpstr>
      <vt:lpstr>SutonnyP</vt:lpstr>
      <vt:lpstr>Symbol</vt:lpstr>
      <vt:lpstr>Times New Roman</vt:lpstr>
      <vt:lpstr>TimesNewRomanPS-ItalicMT</vt:lpstr>
      <vt:lpstr>Verdana</vt:lpstr>
      <vt:lpstr>Vrinda</vt:lpstr>
      <vt:lpstr>Wingdings 2</vt:lpstr>
      <vt:lpstr>Wingdings-Regular</vt:lpstr>
      <vt:lpstr>Aspect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liton</dc:creator>
  <cp:lastModifiedBy>DOEL</cp:lastModifiedBy>
  <cp:revision>42</cp:revision>
  <dcterms:created xsi:type="dcterms:W3CDTF">2013-06-29T15:01:54Z</dcterms:created>
  <dcterms:modified xsi:type="dcterms:W3CDTF">2013-06-30T12:08:40Z</dcterms:modified>
</cp:coreProperties>
</file>